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handoutMasterIdLst>
    <p:handoutMasterId r:id="rId33"/>
  </p:handoutMasterIdLst>
  <p:sldIdLst>
    <p:sldId id="285" r:id="rId2"/>
    <p:sldId id="258" r:id="rId3"/>
    <p:sldId id="259" r:id="rId4"/>
    <p:sldId id="260" r:id="rId5"/>
    <p:sldId id="261" r:id="rId6"/>
    <p:sldId id="286"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7" r:id="rId23"/>
    <p:sldId id="277" r:id="rId24"/>
    <p:sldId id="278" r:id="rId25"/>
    <p:sldId id="279" r:id="rId26"/>
    <p:sldId id="280" r:id="rId27"/>
    <p:sldId id="281" r:id="rId28"/>
    <p:sldId id="282" r:id="rId29"/>
    <p:sldId id="283" r:id="rId30"/>
    <p:sldId id="284"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2DAD33-E53D-45DD-8C4E-C53B644FC56D}" v="6" dt="2019-12-19T00:31:15.6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783" autoAdjust="0"/>
  </p:normalViewPr>
  <p:slideViewPr>
    <p:cSldViewPr>
      <p:cViewPr varScale="1">
        <p:scale>
          <a:sx n="74" d="100"/>
          <a:sy n="74" d="100"/>
        </p:scale>
        <p:origin x="1884" y="6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L Schiff" userId="3b914274-8e34-4064-b69d-a2f57e4634d1" providerId="ADAL" clId="{BE2DAD33-E53D-45DD-8C4E-C53B644FC56D}"/>
    <pc:docChg chg="undo custSel modSld">
      <pc:chgData name="Adam L Schiff" userId="3b914274-8e34-4064-b69d-a2f57e4634d1" providerId="ADAL" clId="{BE2DAD33-E53D-45DD-8C4E-C53B644FC56D}" dt="2019-12-19T00:33:49.514" v="1487" actId="20577"/>
      <pc:docMkLst>
        <pc:docMk/>
      </pc:docMkLst>
      <pc:sldChg chg="modNotesTx">
        <pc:chgData name="Adam L Schiff" userId="3b914274-8e34-4064-b69d-a2f57e4634d1" providerId="ADAL" clId="{BE2DAD33-E53D-45DD-8C4E-C53B644FC56D}" dt="2019-12-19T00:09:07.093" v="167" actId="20577"/>
        <pc:sldMkLst>
          <pc:docMk/>
          <pc:sldMk cId="0" sldId="258"/>
        </pc:sldMkLst>
      </pc:sldChg>
      <pc:sldChg chg="modSp modNotesTx">
        <pc:chgData name="Adam L Schiff" userId="3b914274-8e34-4064-b69d-a2f57e4634d1" providerId="ADAL" clId="{BE2DAD33-E53D-45DD-8C4E-C53B644FC56D}" dt="2019-12-19T00:11:46.805" v="338" actId="20577"/>
        <pc:sldMkLst>
          <pc:docMk/>
          <pc:sldMk cId="0" sldId="259"/>
        </pc:sldMkLst>
        <pc:spChg chg="mod">
          <ac:chgData name="Adam L Schiff" userId="3b914274-8e34-4064-b69d-a2f57e4634d1" providerId="ADAL" clId="{BE2DAD33-E53D-45DD-8C4E-C53B644FC56D}" dt="2019-12-19T00:10:30.572" v="273" actId="20577"/>
          <ac:spMkLst>
            <pc:docMk/>
            <pc:sldMk cId="0" sldId="259"/>
            <ac:spMk id="7172" creationId="{00000000-0000-0000-0000-000000000000}"/>
          </ac:spMkLst>
        </pc:spChg>
      </pc:sldChg>
      <pc:sldChg chg="modNotesTx">
        <pc:chgData name="Adam L Schiff" userId="3b914274-8e34-4064-b69d-a2f57e4634d1" providerId="ADAL" clId="{BE2DAD33-E53D-45DD-8C4E-C53B644FC56D}" dt="2019-12-19T00:11:56.387" v="339" actId="20577"/>
        <pc:sldMkLst>
          <pc:docMk/>
          <pc:sldMk cId="0" sldId="260"/>
        </pc:sldMkLst>
      </pc:sldChg>
      <pc:sldChg chg="modNotesTx">
        <pc:chgData name="Adam L Schiff" userId="3b914274-8e34-4064-b69d-a2f57e4634d1" providerId="ADAL" clId="{BE2DAD33-E53D-45DD-8C4E-C53B644FC56D}" dt="2019-12-19T00:12:59.718" v="411" actId="20577"/>
        <pc:sldMkLst>
          <pc:docMk/>
          <pc:sldMk cId="0" sldId="261"/>
        </pc:sldMkLst>
      </pc:sldChg>
      <pc:sldChg chg="modNotesTx">
        <pc:chgData name="Adam L Schiff" userId="3b914274-8e34-4064-b69d-a2f57e4634d1" providerId="ADAL" clId="{BE2DAD33-E53D-45DD-8C4E-C53B644FC56D}" dt="2019-12-19T00:13:23.368" v="417" actId="20577"/>
        <pc:sldMkLst>
          <pc:docMk/>
          <pc:sldMk cId="0" sldId="262"/>
        </pc:sldMkLst>
      </pc:sldChg>
      <pc:sldChg chg="modSp modNotesTx">
        <pc:chgData name="Adam L Schiff" userId="3b914274-8e34-4064-b69d-a2f57e4634d1" providerId="ADAL" clId="{BE2DAD33-E53D-45DD-8C4E-C53B644FC56D}" dt="2019-12-19T00:21:06.666" v="686" actId="2711"/>
        <pc:sldMkLst>
          <pc:docMk/>
          <pc:sldMk cId="0" sldId="263"/>
        </pc:sldMkLst>
        <pc:spChg chg="mod">
          <ac:chgData name="Adam L Schiff" userId="3b914274-8e34-4064-b69d-a2f57e4634d1" providerId="ADAL" clId="{BE2DAD33-E53D-45DD-8C4E-C53B644FC56D}" dt="2019-12-19T00:21:06.666" v="686" actId="2711"/>
          <ac:spMkLst>
            <pc:docMk/>
            <pc:sldMk cId="0" sldId="263"/>
            <ac:spMk id="11268" creationId="{00000000-0000-0000-0000-000000000000}"/>
          </ac:spMkLst>
        </pc:spChg>
      </pc:sldChg>
      <pc:sldChg chg="modNotesTx">
        <pc:chgData name="Adam L Schiff" userId="3b914274-8e34-4064-b69d-a2f57e4634d1" providerId="ADAL" clId="{BE2DAD33-E53D-45DD-8C4E-C53B644FC56D}" dt="2019-12-19T00:23:17.510" v="746" actId="20577"/>
        <pc:sldMkLst>
          <pc:docMk/>
          <pc:sldMk cId="0" sldId="264"/>
        </pc:sldMkLst>
      </pc:sldChg>
      <pc:sldChg chg="modNotesTx">
        <pc:chgData name="Adam L Schiff" userId="3b914274-8e34-4064-b69d-a2f57e4634d1" providerId="ADAL" clId="{BE2DAD33-E53D-45DD-8C4E-C53B644FC56D}" dt="2019-12-19T00:23:35.126" v="747" actId="20577"/>
        <pc:sldMkLst>
          <pc:docMk/>
          <pc:sldMk cId="0" sldId="265"/>
        </pc:sldMkLst>
      </pc:sldChg>
      <pc:sldChg chg="modNotesTx">
        <pc:chgData name="Adam L Schiff" userId="3b914274-8e34-4064-b69d-a2f57e4634d1" providerId="ADAL" clId="{BE2DAD33-E53D-45DD-8C4E-C53B644FC56D}" dt="2019-12-19T00:23:46.326" v="748" actId="20577"/>
        <pc:sldMkLst>
          <pc:docMk/>
          <pc:sldMk cId="0" sldId="266"/>
        </pc:sldMkLst>
      </pc:sldChg>
      <pc:sldChg chg="modNotesTx">
        <pc:chgData name="Adam L Schiff" userId="3b914274-8e34-4064-b69d-a2f57e4634d1" providerId="ADAL" clId="{BE2DAD33-E53D-45DD-8C4E-C53B644FC56D}" dt="2019-12-19T00:23:52.150" v="749" actId="20577"/>
        <pc:sldMkLst>
          <pc:docMk/>
          <pc:sldMk cId="0" sldId="267"/>
        </pc:sldMkLst>
      </pc:sldChg>
      <pc:sldChg chg="modNotesTx">
        <pc:chgData name="Adam L Schiff" userId="3b914274-8e34-4064-b69d-a2f57e4634d1" providerId="ADAL" clId="{BE2DAD33-E53D-45DD-8C4E-C53B644FC56D}" dt="2019-12-19T00:24:09.977" v="752" actId="20577"/>
        <pc:sldMkLst>
          <pc:docMk/>
          <pc:sldMk cId="0" sldId="268"/>
        </pc:sldMkLst>
      </pc:sldChg>
      <pc:sldChg chg="modNotesTx">
        <pc:chgData name="Adam L Schiff" userId="3b914274-8e34-4064-b69d-a2f57e4634d1" providerId="ADAL" clId="{BE2DAD33-E53D-45DD-8C4E-C53B644FC56D}" dt="2019-12-19T00:24:24.905" v="755" actId="20577"/>
        <pc:sldMkLst>
          <pc:docMk/>
          <pc:sldMk cId="0" sldId="269"/>
        </pc:sldMkLst>
      </pc:sldChg>
      <pc:sldChg chg="modNotesTx">
        <pc:chgData name="Adam L Schiff" userId="3b914274-8e34-4064-b69d-a2f57e4634d1" providerId="ADAL" clId="{BE2DAD33-E53D-45DD-8C4E-C53B644FC56D}" dt="2019-12-19T00:26:04.487" v="939" actId="20577"/>
        <pc:sldMkLst>
          <pc:docMk/>
          <pc:sldMk cId="0" sldId="271"/>
        </pc:sldMkLst>
      </pc:sldChg>
      <pc:sldChg chg="modSp modNotesTx">
        <pc:chgData name="Adam L Schiff" userId="3b914274-8e34-4064-b69d-a2f57e4634d1" providerId="ADAL" clId="{BE2DAD33-E53D-45DD-8C4E-C53B644FC56D}" dt="2019-12-19T00:27:19.993" v="1046" actId="20577"/>
        <pc:sldMkLst>
          <pc:docMk/>
          <pc:sldMk cId="0" sldId="273"/>
        </pc:sldMkLst>
        <pc:spChg chg="mod">
          <ac:chgData name="Adam L Schiff" userId="3b914274-8e34-4064-b69d-a2f57e4634d1" providerId="ADAL" clId="{BE2DAD33-E53D-45DD-8C4E-C53B644FC56D}" dt="2019-12-19T00:26:39.578" v="944" actId="20577"/>
          <ac:spMkLst>
            <pc:docMk/>
            <pc:sldMk cId="0" sldId="273"/>
            <ac:spMk id="48130" creationId="{00000000-0000-0000-0000-000000000000}"/>
          </ac:spMkLst>
        </pc:spChg>
      </pc:sldChg>
      <pc:sldChg chg="modNotesTx">
        <pc:chgData name="Adam L Schiff" userId="3b914274-8e34-4064-b69d-a2f57e4634d1" providerId="ADAL" clId="{BE2DAD33-E53D-45DD-8C4E-C53B644FC56D}" dt="2019-12-19T00:27:34.054" v="1047" actId="20577"/>
        <pc:sldMkLst>
          <pc:docMk/>
          <pc:sldMk cId="0" sldId="274"/>
        </pc:sldMkLst>
      </pc:sldChg>
      <pc:sldChg chg="modNotesTx">
        <pc:chgData name="Adam L Schiff" userId="3b914274-8e34-4064-b69d-a2f57e4634d1" providerId="ADAL" clId="{BE2DAD33-E53D-45DD-8C4E-C53B644FC56D}" dt="2019-12-19T00:28:14.648" v="1130" actId="20577"/>
        <pc:sldMkLst>
          <pc:docMk/>
          <pc:sldMk cId="0" sldId="275"/>
        </pc:sldMkLst>
      </pc:sldChg>
      <pc:sldChg chg="modSp modNotesTx">
        <pc:chgData name="Adam L Schiff" userId="3b914274-8e34-4064-b69d-a2f57e4634d1" providerId="ADAL" clId="{BE2DAD33-E53D-45DD-8C4E-C53B644FC56D}" dt="2019-12-19T00:28:55.895" v="1269" actId="20577"/>
        <pc:sldMkLst>
          <pc:docMk/>
          <pc:sldMk cId="0" sldId="276"/>
        </pc:sldMkLst>
        <pc:spChg chg="mod">
          <ac:chgData name="Adam L Schiff" userId="3b914274-8e34-4064-b69d-a2f57e4634d1" providerId="ADAL" clId="{BE2DAD33-E53D-45DD-8C4E-C53B644FC56D}" dt="2019-12-19T00:28:37.739" v="1193" actId="20577"/>
          <ac:spMkLst>
            <pc:docMk/>
            <pc:sldMk cId="0" sldId="276"/>
            <ac:spMk id="54274" creationId="{00000000-0000-0000-0000-000000000000}"/>
          </ac:spMkLst>
        </pc:spChg>
      </pc:sldChg>
      <pc:sldChg chg="modSp">
        <pc:chgData name="Adam L Schiff" userId="3b914274-8e34-4064-b69d-a2f57e4634d1" providerId="ADAL" clId="{BE2DAD33-E53D-45DD-8C4E-C53B644FC56D}" dt="2019-12-19T00:31:27.294" v="1336" actId="27636"/>
        <pc:sldMkLst>
          <pc:docMk/>
          <pc:sldMk cId="0" sldId="277"/>
        </pc:sldMkLst>
        <pc:spChg chg="mod">
          <ac:chgData name="Adam L Schiff" userId="3b914274-8e34-4064-b69d-a2f57e4634d1" providerId="ADAL" clId="{BE2DAD33-E53D-45DD-8C4E-C53B644FC56D}" dt="2019-12-19T00:31:27.294" v="1336" actId="27636"/>
          <ac:spMkLst>
            <pc:docMk/>
            <pc:sldMk cId="0" sldId="277"/>
            <ac:spMk id="25604" creationId="{00000000-0000-0000-0000-000000000000}"/>
          </ac:spMkLst>
        </pc:spChg>
      </pc:sldChg>
      <pc:sldChg chg="modNotesTx">
        <pc:chgData name="Adam L Schiff" userId="3b914274-8e34-4064-b69d-a2f57e4634d1" providerId="ADAL" clId="{BE2DAD33-E53D-45DD-8C4E-C53B644FC56D}" dt="2019-12-19T00:31:49.676" v="1339" actId="20577"/>
        <pc:sldMkLst>
          <pc:docMk/>
          <pc:sldMk cId="0" sldId="278"/>
        </pc:sldMkLst>
      </pc:sldChg>
      <pc:sldChg chg="modSp modNotesTx">
        <pc:chgData name="Adam L Schiff" userId="3b914274-8e34-4064-b69d-a2f57e4634d1" providerId="ADAL" clId="{BE2DAD33-E53D-45DD-8C4E-C53B644FC56D}" dt="2019-12-19T00:32:42.922" v="1420" actId="20577"/>
        <pc:sldMkLst>
          <pc:docMk/>
          <pc:sldMk cId="0" sldId="279"/>
        </pc:sldMkLst>
        <pc:spChg chg="mod">
          <ac:chgData name="Adam L Schiff" userId="3b914274-8e34-4064-b69d-a2f57e4634d1" providerId="ADAL" clId="{BE2DAD33-E53D-45DD-8C4E-C53B644FC56D}" dt="2019-12-19T00:32:11.647" v="1346" actId="20577"/>
          <ac:spMkLst>
            <pc:docMk/>
            <pc:sldMk cId="0" sldId="279"/>
            <ac:spMk id="60418" creationId="{00000000-0000-0000-0000-000000000000}"/>
          </ac:spMkLst>
        </pc:spChg>
      </pc:sldChg>
      <pc:sldChg chg="modNotesTx">
        <pc:chgData name="Adam L Schiff" userId="3b914274-8e34-4064-b69d-a2f57e4634d1" providerId="ADAL" clId="{BE2DAD33-E53D-45DD-8C4E-C53B644FC56D}" dt="2019-12-19T00:32:49.130" v="1421" actId="20577"/>
        <pc:sldMkLst>
          <pc:docMk/>
          <pc:sldMk cId="0" sldId="280"/>
        </pc:sldMkLst>
      </pc:sldChg>
      <pc:sldChg chg="modNotesTx">
        <pc:chgData name="Adam L Schiff" userId="3b914274-8e34-4064-b69d-a2f57e4634d1" providerId="ADAL" clId="{BE2DAD33-E53D-45DD-8C4E-C53B644FC56D}" dt="2019-12-19T00:33:02.541" v="1436" actId="20577"/>
        <pc:sldMkLst>
          <pc:docMk/>
          <pc:sldMk cId="0" sldId="281"/>
        </pc:sldMkLst>
      </pc:sldChg>
      <pc:sldChg chg="modNotesTx">
        <pc:chgData name="Adam L Schiff" userId="3b914274-8e34-4064-b69d-a2f57e4634d1" providerId="ADAL" clId="{BE2DAD33-E53D-45DD-8C4E-C53B644FC56D}" dt="2019-12-19T00:33:18.622" v="1444" actId="20577"/>
        <pc:sldMkLst>
          <pc:docMk/>
          <pc:sldMk cId="0" sldId="282"/>
        </pc:sldMkLst>
      </pc:sldChg>
      <pc:sldChg chg="modNotesTx">
        <pc:chgData name="Adam L Schiff" userId="3b914274-8e34-4064-b69d-a2f57e4634d1" providerId="ADAL" clId="{BE2DAD33-E53D-45DD-8C4E-C53B644FC56D}" dt="2019-12-19T00:33:26.827" v="1445" actId="20577"/>
        <pc:sldMkLst>
          <pc:docMk/>
          <pc:sldMk cId="0" sldId="283"/>
        </pc:sldMkLst>
      </pc:sldChg>
      <pc:sldChg chg="modNotesTx">
        <pc:chgData name="Adam L Schiff" userId="3b914274-8e34-4064-b69d-a2f57e4634d1" providerId="ADAL" clId="{BE2DAD33-E53D-45DD-8C4E-C53B644FC56D}" dt="2019-12-19T00:33:49.514" v="1487" actId="20577"/>
        <pc:sldMkLst>
          <pc:docMk/>
          <pc:sldMk cId="0" sldId="284"/>
        </pc:sldMkLst>
      </pc:sldChg>
      <pc:sldChg chg="modNotesTx">
        <pc:chgData name="Adam L Schiff" userId="3b914274-8e34-4064-b69d-a2f57e4634d1" providerId="ADAL" clId="{BE2DAD33-E53D-45DD-8C4E-C53B644FC56D}" dt="2019-12-19T00:13:07.572" v="412" actId="20577"/>
        <pc:sldMkLst>
          <pc:docMk/>
          <pc:sldMk cId="0" sldId="286"/>
        </pc:sldMkLst>
      </pc:sldChg>
      <pc:sldChg chg="modNotesTx">
        <pc:chgData name="Adam L Schiff" userId="3b914274-8e34-4064-b69d-a2f57e4634d1" providerId="ADAL" clId="{BE2DAD33-E53D-45DD-8C4E-C53B644FC56D}" dt="2019-12-19T00:30:09.435" v="1318" actId="20577"/>
        <pc:sldMkLst>
          <pc:docMk/>
          <pc:sldMk cId="3007336421" sldId="28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7E5A60E-5B39-48A3-8832-9FA34729C781}" type="datetimeFigureOut">
              <a:rPr lang="en-US"/>
              <a:pPr>
                <a:defRPr/>
              </a:pPr>
              <a:t>5/16/2024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BEE9468-DE0E-4DDF-8C91-42C9F941E8F4}" type="slidenum">
              <a:rPr lang="en-US"/>
              <a:pPr>
                <a:defRPr/>
              </a:pPr>
              <a:t>‹#›</a:t>
            </a:fld>
            <a:endParaRPr lang="en-US"/>
          </a:p>
        </p:txBody>
      </p:sp>
    </p:spTree>
    <p:extLst>
      <p:ext uri="{BB962C8B-B14F-4D97-AF65-F5344CB8AC3E}">
        <p14:creationId xmlns:p14="http://schemas.microsoft.com/office/powerpoint/2010/main" val="312927814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2673BE1-7724-4CCF-BC23-EC5C631C0F72}" type="datetimeFigureOut">
              <a:rPr lang="en-US"/>
              <a:pPr>
                <a:defRPr/>
              </a:pPr>
              <a:t>5/16/2024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6CF70BD-43DD-4D09-A807-93632F846617}" type="slidenum">
              <a:rPr lang="en-US"/>
              <a:pPr>
                <a:defRPr/>
              </a:pPr>
              <a:t>‹#›</a:t>
            </a:fld>
            <a:endParaRPr lang="en-US"/>
          </a:p>
        </p:txBody>
      </p:sp>
    </p:spTree>
    <p:extLst>
      <p:ext uri="{BB962C8B-B14F-4D97-AF65-F5344CB8AC3E}">
        <p14:creationId xmlns:p14="http://schemas.microsoft.com/office/powerpoint/2010/main" val="246294662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(Date of slide or last update given at</a:t>
            </a:r>
            <a:r>
              <a:rPr lang="en-US" baseline="0" dirty="0"/>
              <a:t> the top of the notes for each slide)</a:t>
            </a:r>
            <a:endParaRPr lang="en-US" dirty="0"/>
          </a:p>
          <a:p>
            <a:endParaRPr lang="en-US" dirty="0"/>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96CF70BD-43DD-4D09-A807-93632F846617}" type="slidenum">
              <a:rPr lang="en-US" smtClean="0"/>
              <a:pPr>
                <a:defRPr/>
              </a:pPr>
              <a:t>1</a:t>
            </a:fld>
            <a:endParaRPr lang="en-US"/>
          </a:p>
        </p:txBody>
      </p:sp>
    </p:spTree>
    <p:extLst>
      <p:ext uri="{BB962C8B-B14F-4D97-AF65-F5344CB8AC3E}">
        <p14:creationId xmlns:p14="http://schemas.microsoft.com/office/powerpoint/2010/main" val="26952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41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Arial" charset="0"/>
              </a:rPr>
              <a:t>Updated December 18, 2019: in notes changed Coop team to PTCP staff</a:t>
            </a:r>
          </a:p>
          <a:p>
            <a:pPr eaLnBrk="1" hangingPunct="1">
              <a:spcBef>
                <a:spcPct val="0"/>
              </a:spcBef>
            </a:pPr>
            <a:endParaRPr lang="en-US" dirty="0">
              <a:latin typeface="Arial" charset="0"/>
            </a:endParaRPr>
          </a:p>
          <a:p>
            <a:pPr eaLnBrk="1" hangingPunct="1">
              <a:spcBef>
                <a:spcPct val="0"/>
              </a:spcBef>
            </a:pPr>
            <a:r>
              <a:rPr lang="en-US" dirty="0">
                <a:latin typeface="Arial" charset="0"/>
              </a:rPr>
              <a:t>Questions about issues brought up during training.  Questions after today: contact appropriate people: trainers, reviewers, liaison, or staff within the LC Policy, Training, and Cooperative Programs Division (PTCP).</a:t>
            </a:r>
          </a:p>
          <a:p>
            <a:pPr eaLnBrk="1" hangingPunct="1">
              <a:spcBef>
                <a:spcPct val="0"/>
              </a:spcBef>
            </a:pPr>
            <a:endParaRPr lang="en-US" dirty="0">
              <a:latin typeface="Arial" charset="0"/>
            </a:endParaRPr>
          </a:p>
          <a:p>
            <a:pPr eaLnBrk="1" hangingPunct="1">
              <a:spcBef>
                <a:spcPct val="0"/>
              </a:spcBef>
            </a:pPr>
            <a:r>
              <a:rPr lang="en-US" dirty="0">
                <a:latin typeface="Arial" charset="0"/>
              </a:rPr>
              <a:t>Who is the right person for NAR contact after independence?  Preferably to naco@loc.gov , but to former reviewer is fine too.</a:t>
            </a:r>
            <a:endParaRPr lang="en-US" b="1" dirty="0">
              <a:latin typeface="Arial" charset="0"/>
            </a:endParaRPr>
          </a:p>
        </p:txBody>
      </p:sp>
      <p:sp>
        <p:nvSpPr>
          <p:cNvPr id="1741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5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Updated December 18, 2019: revised first bullet to reflect organizational changes at LC; updated notes</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PCC provides: training, documentation, advice.  </a:t>
            </a:r>
          </a:p>
          <a:p>
            <a:pPr eaLnBrk="1" hangingPunct="1">
              <a:spcBef>
                <a:spcPct val="0"/>
              </a:spcBef>
            </a:pPr>
            <a:endParaRPr lang="en-US" dirty="0">
              <a:latin typeface="Arial" charset="0"/>
            </a:endParaRPr>
          </a:p>
          <a:p>
            <a:pPr eaLnBrk="1" hangingPunct="1">
              <a:spcBef>
                <a:spcPct val="0"/>
              </a:spcBef>
            </a:pPr>
            <a:r>
              <a:rPr lang="en-US" dirty="0">
                <a:latin typeface="Arial" charset="0"/>
              </a:rPr>
              <a:t>Advice and expertise within PTCP is available to everyone, but do try to work with your NACO liaison first.  (PTCP is very busy.)</a:t>
            </a:r>
          </a:p>
          <a:p>
            <a:pPr eaLnBrk="1" hangingPunct="1">
              <a:spcBef>
                <a:spcPct val="0"/>
              </a:spcBef>
            </a:pPr>
            <a:endParaRPr lang="en-US" dirty="0">
              <a:latin typeface="Arial" charset="0"/>
            </a:endParaRPr>
          </a:p>
          <a:p>
            <a:pPr eaLnBrk="1" hangingPunct="1">
              <a:spcBef>
                <a:spcPct val="0"/>
              </a:spcBef>
            </a:pPr>
            <a:r>
              <a:rPr lang="en-US" dirty="0">
                <a:latin typeface="Arial" charset="0"/>
              </a:rPr>
              <a:t>NACO authorization comes from utilities. </a:t>
            </a:r>
          </a:p>
          <a:p>
            <a:pPr eaLnBrk="1" hangingPunct="1">
              <a:spcBef>
                <a:spcPct val="0"/>
              </a:spcBef>
            </a:pPr>
            <a:endParaRPr lang="en-US" dirty="0">
              <a:solidFill>
                <a:srgbClr val="FF0000"/>
              </a:solidFill>
              <a:latin typeface="Arial" charset="0"/>
            </a:endParaRPr>
          </a:p>
        </p:txBody>
      </p:sp>
      <p:sp>
        <p:nvSpPr>
          <p:cNvPr id="19459"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May 1, 2013</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Review is informal arrangement between reviewer and </a:t>
            </a:r>
            <a:r>
              <a:rPr lang="en-US" dirty="0" err="1">
                <a:latin typeface="Arial" charset="0"/>
              </a:rPr>
              <a:t>reviewee</a:t>
            </a:r>
            <a:r>
              <a:rPr lang="en-US" dirty="0">
                <a:latin typeface="Arial" charset="0"/>
              </a:rPr>
              <a:t>. Contributor must show progress before independence is established.  After independence, the contributor can send records direct to authority file.  </a:t>
            </a:r>
          </a:p>
          <a:p>
            <a:pPr eaLnBrk="1" hangingPunct="1">
              <a:spcBef>
                <a:spcPct val="0"/>
              </a:spcBef>
            </a:pPr>
            <a:endParaRPr lang="en-US" dirty="0">
              <a:latin typeface="Arial" charset="0"/>
            </a:endParaRPr>
          </a:p>
          <a:p>
            <a:pPr eaLnBrk="1" hangingPunct="1">
              <a:spcBef>
                <a:spcPct val="0"/>
              </a:spcBef>
            </a:pPr>
            <a:r>
              <a:rPr lang="en-US" dirty="0">
                <a:latin typeface="Arial" charset="0"/>
              </a:rPr>
              <a:t>A general time period is six months to a year. However, if you produce a limited number of records, it could take much longer.</a:t>
            </a:r>
          </a:p>
        </p:txBody>
      </p:sp>
      <p:sp>
        <p:nvSpPr>
          <p:cNvPr id="2150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Updated December 18, 2019: slight revision to notes</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Create NAR &amp; send to review file; should be group of approximately 10 records based on your workflow.  Email your reviewer; cite rules and brief questions in 952. </a:t>
            </a:r>
          </a:p>
          <a:p>
            <a:pPr eaLnBrk="1" hangingPunct="1">
              <a:spcBef>
                <a:spcPct val="0"/>
              </a:spcBef>
            </a:pPr>
            <a:endParaRPr lang="en-US" dirty="0">
              <a:latin typeface="Arial" charset="0"/>
            </a:endParaRPr>
          </a:p>
          <a:p>
            <a:pPr eaLnBrk="1" hangingPunct="1">
              <a:spcBef>
                <a:spcPct val="0"/>
              </a:spcBef>
            </a:pPr>
            <a:r>
              <a:rPr lang="en-US" dirty="0">
                <a:latin typeface="Arial" charset="0"/>
              </a:rPr>
              <a:t>Remember that a local authority record does NOT have to be submitted for review; only the records that you are submitting to the national authority file must be reviewed.</a:t>
            </a:r>
          </a:p>
          <a:p>
            <a:pPr eaLnBrk="1" hangingPunct="1">
              <a:spcBef>
                <a:spcPct val="0"/>
              </a:spcBef>
            </a:pPr>
            <a:endParaRPr lang="en-US" dirty="0">
              <a:latin typeface="Arial" charset="0"/>
            </a:endParaRPr>
          </a:p>
          <a:p>
            <a:pPr eaLnBrk="1" hangingPunct="1">
              <a:spcBef>
                <a:spcPct val="0"/>
              </a:spcBef>
            </a:pPr>
            <a:r>
              <a:rPr lang="en-US" dirty="0">
                <a:latin typeface="Arial" charset="0"/>
              </a:rPr>
              <a:t>(Can mention </a:t>
            </a:r>
            <a:r>
              <a:rPr lang="en-US" dirty="0" err="1">
                <a:latin typeface="Arial" charset="0"/>
              </a:rPr>
              <a:t>SkyRiver</a:t>
            </a:r>
            <a:r>
              <a:rPr lang="en-US" dirty="0">
                <a:latin typeface="Arial" charset="0"/>
              </a:rPr>
              <a:t> if/when information becomes available.)</a:t>
            </a:r>
          </a:p>
        </p:txBody>
      </p:sp>
      <p:sp>
        <p:nvSpPr>
          <p:cNvPr id="2355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rPr>
              <a:t>May 1, 2013</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latin typeface="Arial" charset="0"/>
            </a:endParaRPr>
          </a:p>
          <a:p>
            <a:r>
              <a:rPr lang="en-US" dirty="0">
                <a:latin typeface="Arial" charset="0"/>
              </a:rPr>
              <a:t>To have a record reviewed by another institution, click on Action, Submit for Review.</a:t>
            </a:r>
            <a:endParaRPr lang="en-US" dirty="0"/>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1BEB6F66-C086-4533-9BFD-2893FB06DAE7}"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65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May 1, 2013</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To have a record reviewed by another institution, after clicking on Action, Submit for Review, fill in the OCLC symbols for the institution or institutions you wish to see your record.  The record remains in your local save file, but the other institutions have permission to see it.</a:t>
            </a:r>
          </a:p>
          <a:p>
            <a:pPr eaLnBrk="1" hangingPunct="1">
              <a:spcBef>
                <a:spcPct val="0"/>
              </a:spcBef>
            </a:pPr>
            <a:endParaRPr lang="en-US" dirty="0">
              <a:latin typeface="Arial" charset="0"/>
            </a:endParaRPr>
          </a:p>
          <a:p>
            <a:pPr eaLnBrk="1" hangingPunct="1">
              <a:spcBef>
                <a:spcPct val="0"/>
              </a:spcBef>
            </a:pPr>
            <a:r>
              <a:rPr lang="en-US" dirty="0">
                <a:latin typeface="Arial" charset="0"/>
              </a:rPr>
              <a:t>(Will add screen shot for </a:t>
            </a:r>
            <a:r>
              <a:rPr lang="en-US" dirty="0" err="1">
                <a:latin typeface="Arial" charset="0"/>
              </a:rPr>
              <a:t>SkyRiver</a:t>
            </a:r>
            <a:r>
              <a:rPr lang="en-US" dirty="0">
                <a:latin typeface="Arial" charset="0"/>
              </a:rPr>
              <a:t> when information becomes available.)</a:t>
            </a:r>
          </a:p>
        </p:txBody>
      </p:sp>
      <p:sp>
        <p:nvSpPr>
          <p:cNvPr id="2560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69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May 1, 2013</a:t>
            </a:r>
          </a:p>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May 16, 2024 updated update date for OCLC documentation</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Detailed documentation at OCLC in creating authorities and the review process at these web sites</a:t>
            </a:r>
          </a:p>
          <a:p>
            <a:pPr eaLnBrk="1" hangingPunct="1">
              <a:spcBef>
                <a:spcPct val="0"/>
              </a:spcBef>
            </a:pPr>
            <a:endParaRPr lang="en-US" dirty="0">
              <a:latin typeface="Arial" charset="0"/>
            </a:endParaRPr>
          </a:p>
          <a:p>
            <a:pPr eaLnBrk="1" hangingPunct="1">
              <a:spcBef>
                <a:spcPct val="0"/>
              </a:spcBef>
            </a:pPr>
            <a:r>
              <a:rPr lang="en-US" dirty="0">
                <a:latin typeface="Arial" charset="0"/>
              </a:rPr>
              <a:t>(Will add information for </a:t>
            </a:r>
            <a:r>
              <a:rPr lang="en-US" dirty="0" err="1">
                <a:latin typeface="Arial" charset="0"/>
              </a:rPr>
              <a:t>SkyRiver</a:t>
            </a:r>
            <a:r>
              <a:rPr lang="en-US" dirty="0">
                <a:latin typeface="Arial" charset="0"/>
              </a:rPr>
              <a:t> when it becomes available.)</a:t>
            </a:r>
          </a:p>
          <a:p>
            <a:pPr eaLnBrk="1" hangingPunct="1">
              <a:spcBef>
                <a:spcPct val="0"/>
              </a:spcBef>
            </a:pPr>
            <a:endParaRPr lang="en-US" dirty="0">
              <a:latin typeface="Arial" charset="0"/>
            </a:endParaRPr>
          </a:p>
          <a:p>
            <a:pPr eaLnBrk="1" hangingPunct="1">
              <a:spcBef>
                <a:spcPct val="0"/>
              </a:spcBef>
            </a:pPr>
            <a:endParaRPr lang="en-US" dirty="0">
              <a:latin typeface="Arial" charset="0"/>
            </a:endParaRPr>
          </a:p>
        </p:txBody>
      </p:sp>
      <p:sp>
        <p:nvSpPr>
          <p:cNvPr id="2765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74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Updated December 18, 2019: slight edit to notes</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Send records on a regular basis to keep in practice.  Amount depends on your workflow and difficulty of the record.  Please make corrections on pending records before submitting new ones.  Remember to </a:t>
            </a:r>
            <a:r>
              <a:rPr lang="en-US" b="1" i="1" dirty="0">
                <a:latin typeface="Arial" charset="0"/>
              </a:rPr>
              <a:t>resubmit </a:t>
            </a:r>
            <a:r>
              <a:rPr lang="en-US" dirty="0">
                <a:latin typeface="Arial" charset="0"/>
              </a:rPr>
              <a:t>records the second time around.</a:t>
            </a:r>
          </a:p>
          <a:p>
            <a:pPr eaLnBrk="1" hangingPunct="1">
              <a:spcBef>
                <a:spcPct val="0"/>
              </a:spcBef>
            </a:pPr>
            <a:endParaRPr lang="en-US" dirty="0">
              <a:latin typeface="Arial" charset="0"/>
            </a:endParaRPr>
          </a:p>
          <a:p>
            <a:pPr eaLnBrk="1" hangingPunct="1">
              <a:spcBef>
                <a:spcPct val="0"/>
              </a:spcBef>
            </a:pPr>
            <a:r>
              <a:rPr lang="en-US" dirty="0">
                <a:latin typeface="Arial" charset="0"/>
              </a:rPr>
              <a:t>System strips 952 when sending to national authority file.</a:t>
            </a:r>
          </a:p>
          <a:p>
            <a:pPr eaLnBrk="1" hangingPunct="1">
              <a:spcBef>
                <a:spcPct val="0"/>
              </a:spcBef>
            </a:pPr>
            <a:endParaRPr lang="en-US" dirty="0">
              <a:latin typeface="Arial" charset="0"/>
            </a:endParaRPr>
          </a:p>
          <a:p>
            <a:pPr eaLnBrk="1" hangingPunct="1">
              <a:spcBef>
                <a:spcPct val="0"/>
              </a:spcBef>
            </a:pPr>
            <a:r>
              <a:rPr lang="en-US" dirty="0">
                <a:latin typeface="Arial" charset="0"/>
              </a:rPr>
              <a:t>You may group:</a:t>
            </a:r>
          </a:p>
          <a:p>
            <a:pPr lvl="1" eaLnBrk="1" hangingPunct="1">
              <a:spcBef>
                <a:spcPct val="0"/>
              </a:spcBef>
            </a:pPr>
            <a:r>
              <a:rPr lang="en-US" sz="1300" dirty="0">
                <a:latin typeface="Arial" charset="0"/>
              </a:rPr>
              <a:t>Several records for review</a:t>
            </a:r>
          </a:p>
          <a:p>
            <a:pPr lvl="1" eaLnBrk="1" hangingPunct="1">
              <a:spcBef>
                <a:spcPct val="0"/>
              </a:spcBef>
            </a:pPr>
            <a:r>
              <a:rPr lang="en-US" sz="1300" dirty="0">
                <a:latin typeface="Arial" charset="0"/>
              </a:rPr>
              <a:t>Several simple duplicates, cancellations</a:t>
            </a:r>
          </a:p>
          <a:p>
            <a:pPr lvl="1" eaLnBrk="1" hangingPunct="1">
              <a:spcBef>
                <a:spcPct val="0"/>
              </a:spcBef>
            </a:pPr>
            <a:r>
              <a:rPr lang="en-US" sz="1300" dirty="0">
                <a:latin typeface="Arial" charset="0"/>
              </a:rPr>
              <a:t>Several routine BFM reports</a:t>
            </a:r>
          </a:p>
          <a:p>
            <a:pPr lvl="1" eaLnBrk="1" hangingPunct="1">
              <a:spcBef>
                <a:spcPct val="0"/>
              </a:spcBef>
            </a:pPr>
            <a:r>
              <a:rPr lang="en-US" sz="1300" dirty="0">
                <a:latin typeface="Arial" charset="0"/>
              </a:rPr>
              <a:t>If </a:t>
            </a:r>
            <a:r>
              <a:rPr lang="en-US" sz="1300" dirty="0">
                <a:solidFill>
                  <a:srgbClr val="FF3300"/>
                </a:solidFill>
                <a:latin typeface="Arial" charset="0"/>
              </a:rPr>
              <a:t>involves problem</a:t>
            </a:r>
            <a:r>
              <a:rPr lang="en-US" sz="1300" dirty="0">
                <a:latin typeface="Arial" charset="0"/>
              </a:rPr>
              <a:t>, send separately</a:t>
            </a:r>
            <a:endParaRPr lang="en-US" dirty="0">
              <a:latin typeface="Arial" charset="0"/>
            </a:endParaRPr>
          </a:p>
          <a:p>
            <a:pPr eaLnBrk="1" hangingPunct="1">
              <a:spcBef>
                <a:spcPct val="0"/>
              </a:spcBef>
            </a:pPr>
            <a:endParaRPr lang="en-US" dirty="0">
              <a:latin typeface="Arial" charset="0"/>
            </a:endParaRPr>
          </a:p>
          <a:p>
            <a:pPr eaLnBrk="1" hangingPunct="1">
              <a:spcBef>
                <a:spcPct val="0"/>
              </a:spcBef>
            </a:pPr>
            <a:r>
              <a:rPr lang="en-US" dirty="0">
                <a:latin typeface="Arial" charset="0"/>
              </a:rPr>
              <a:t>Your actual arrangements for how to send records will vary based upon your reviewer’s preferences.</a:t>
            </a:r>
          </a:p>
        </p:txBody>
      </p:sp>
      <p:sp>
        <p:nvSpPr>
          <p:cNvPr id="29699"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May 1, 2013</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For non-Latin script materials, please email scanned pages as attachment to reviewer.  Reviewer will then redistribute to specialist in that language.</a:t>
            </a:r>
          </a:p>
        </p:txBody>
      </p:sp>
      <p:sp>
        <p:nvSpPr>
          <p:cNvPr id="3174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May 1, 2013</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Formal review is dependent upon the 2 participants and the level of difficulty of the work.  </a:t>
            </a:r>
          </a:p>
        </p:txBody>
      </p:sp>
      <p:sp>
        <p:nvSpPr>
          <p:cNvPr id="3379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89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May 1, 2013</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Quality control reverts to institution after independence.  Queries can still be sent in. For instance, if you don’t have enough experience in a given category of authority records, be it personal names, corporate or place names, works or expressions, you can still work with your reviewers.</a:t>
            </a:r>
          </a:p>
          <a:p>
            <a:pPr eaLnBrk="1" hangingPunct="1">
              <a:spcBef>
                <a:spcPct val="0"/>
              </a:spcBef>
            </a:pPr>
            <a:endParaRPr lang="en-US" dirty="0">
              <a:latin typeface="Arial" charset="0"/>
            </a:endParaRPr>
          </a:p>
          <a:p>
            <a:pPr eaLnBrk="1" hangingPunct="1">
              <a:spcBef>
                <a:spcPct val="0"/>
              </a:spcBef>
            </a:pPr>
            <a:r>
              <a:rPr lang="en-US" dirty="0">
                <a:latin typeface="Arial" charset="0"/>
              </a:rPr>
              <a:t>Adjust NARs in case of duplicates or conflicts; only LC liaison can cancel records. Send LCCNs of cataloging records to be changed.</a:t>
            </a:r>
          </a:p>
        </p:txBody>
      </p:sp>
      <p:sp>
        <p:nvSpPr>
          <p:cNvPr id="3584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May 1, 2013</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(Will add information for </a:t>
            </a:r>
            <a:r>
              <a:rPr lang="en-US" dirty="0" err="1">
                <a:latin typeface="Arial" charset="0"/>
              </a:rPr>
              <a:t>SkyRiver</a:t>
            </a:r>
            <a:r>
              <a:rPr lang="en-US" dirty="0">
                <a:latin typeface="Arial" charset="0"/>
              </a:rPr>
              <a:t> when it becomes available.)</a:t>
            </a:r>
          </a:p>
          <a:p>
            <a:pPr eaLnBrk="1" hangingPunct="1">
              <a:spcBef>
                <a:spcPct val="0"/>
              </a:spcBef>
            </a:pPr>
            <a:endParaRPr lang="en-US" dirty="0">
              <a:latin typeface="Arial" charset="0"/>
            </a:endParaRPr>
          </a:p>
        </p:txBody>
      </p:sp>
      <p:sp>
        <p:nvSpPr>
          <p:cNvPr id="3789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98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May 1, 2013</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If NACO libraries do not want to go through sorting-out reportable and non-reportable duplicates, they may send deletion and cancellation (for non-reportable duplicates ) to naco@loc.gov.  Note OCLC generates error reports periodically but the process for getting the record canceled/deleted takes much longer.</a:t>
            </a:r>
          </a:p>
          <a:p>
            <a:pPr eaLnBrk="1" hangingPunct="1">
              <a:spcBef>
                <a:spcPct val="0"/>
              </a:spcBef>
            </a:pPr>
            <a:endParaRPr lang="en-US" dirty="0">
              <a:latin typeface="Arial" charset="0"/>
            </a:endParaRPr>
          </a:p>
          <a:p>
            <a:pPr eaLnBrk="1" hangingPunct="1">
              <a:spcBef>
                <a:spcPct val="0"/>
              </a:spcBef>
            </a:pPr>
            <a:r>
              <a:rPr lang="en-US" dirty="0">
                <a:latin typeface="Arial" charset="0"/>
              </a:rPr>
              <a:t>(Add information for </a:t>
            </a:r>
            <a:r>
              <a:rPr lang="en-US" dirty="0" err="1">
                <a:latin typeface="Arial" charset="0"/>
              </a:rPr>
              <a:t>SkyRiver</a:t>
            </a:r>
            <a:r>
              <a:rPr lang="en-US" dirty="0">
                <a:latin typeface="Arial" charset="0"/>
              </a:rPr>
              <a:t> when it becomes available.)</a:t>
            </a:r>
          </a:p>
          <a:p>
            <a:pPr eaLnBrk="1" hangingPunct="1">
              <a:spcBef>
                <a:spcPct val="0"/>
              </a:spcBef>
            </a:pPr>
            <a:endParaRPr lang="en-US" dirty="0">
              <a:latin typeface="Arial" charset="0"/>
            </a:endParaRPr>
          </a:p>
        </p:txBody>
      </p:sp>
      <p:sp>
        <p:nvSpPr>
          <p:cNvPr id="39939"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403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May 1, 2013</a:t>
            </a:r>
          </a:p>
          <a:p>
            <a:pPr eaLnBrk="1" hangingPunct="1">
              <a:spcBef>
                <a:spcPct val="0"/>
              </a:spcBef>
            </a:pPr>
            <a:endParaRPr lang="en-US" dirty="0">
              <a:latin typeface="Arial" charset="0"/>
            </a:endParaRPr>
          </a:p>
        </p:txBody>
      </p:sp>
      <p:sp>
        <p:nvSpPr>
          <p:cNvPr id="4198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December 18, 2019: revised notes to reflect current LC organization</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Libraries must contact LC Policy, Training, and Cooperative Programs Division (naco@loc.gov) with NAR delete requests.</a:t>
            </a:r>
          </a:p>
          <a:p>
            <a:pPr eaLnBrk="1" hangingPunct="1">
              <a:spcBef>
                <a:spcPct val="0"/>
              </a:spcBef>
            </a:pPr>
            <a:endParaRPr lang="en-US" dirty="0">
              <a:latin typeface="Arial" charset="0"/>
            </a:endParaRPr>
          </a:p>
          <a:p>
            <a:pPr eaLnBrk="1" hangingPunct="1">
              <a:spcBef>
                <a:spcPct val="0"/>
              </a:spcBef>
            </a:pPr>
            <a:r>
              <a:rPr lang="en-US" dirty="0">
                <a:latin typeface="Arial" charset="0"/>
              </a:rPr>
              <a:t>Tell LC PTCP staff which one to keep, which one to delete, and include LCCNs (not OCLC ARNs).</a:t>
            </a:r>
          </a:p>
        </p:txBody>
      </p:sp>
      <p:sp>
        <p:nvSpPr>
          <p:cNvPr id="4403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rPr>
              <a:t>May 1, 2013</a:t>
            </a:r>
          </a:p>
          <a:p>
            <a:endParaRPr lang="en-US" dirty="0"/>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96CF70BD-43DD-4D09-A807-93632F846617}" type="slidenum">
              <a:rPr lang="en-US" smtClean="0"/>
              <a:pPr>
                <a:defRPr/>
              </a:pPr>
              <a:t>17</a:t>
            </a:fld>
            <a:endParaRPr lang="en-US"/>
          </a:p>
        </p:txBody>
      </p:sp>
    </p:spTree>
    <p:extLst>
      <p:ext uri="{BB962C8B-B14F-4D97-AF65-F5344CB8AC3E}">
        <p14:creationId xmlns:p14="http://schemas.microsoft.com/office/powerpoint/2010/main" val="227515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December 18, 2019: updated second bullet and notes to reflect current LC organization</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When your NACO reviewer is at another institution, you and your reviewer can decide who reports deletion and BFM requests to LC PTCP.  You may send in the requests to your reviewer and your reviewer forwards them to LC, or with the permission from your reviewer, you may send in the reports to LC directly.  </a:t>
            </a:r>
            <a:r>
              <a:rPr lang="en-US" b="1" dirty="0">
                <a:latin typeface="Arial" charset="0"/>
              </a:rPr>
              <a:t>But your reviewer must have already looked at the records you are reporting.</a:t>
            </a:r>
            <a:endParaRPr lang="en-US" dirty="0">
              <a:latin typeface="Arial" charset="0"/>
            </a:endParaRPr>
          </a:p>
        </p:txBody>
      </p:sp>
      <p:sp>
        <p:nvSpPr>
          <p:cNvPr id="4710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May 1, 2013</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Stay current with workflow:</a:t>
            </a:r>
          </a:p>
          <a:p>
            <a:pPr eaLnBrk="1" hangingPunct="1">
              <a:spcBef>
                <a:spcPct val="0"/>
              </a:spcBef>
            </a:pPr>
            <a:endParaRPr lang="en-US" dirty="0">
              <a:latin typeface="Arial" charset="0"/>
            </a:endParaRPr>
          </a:p>
          <a:p>
            <a:pPr eaLnBrk="1" hangingPunct="1">
              <a:spcBef>
                <a:spcPct val="0"/>
              </a:spcBef>
            </a:pPr>
            <a:r>
              <a:rPr lang="en-US" dirty="0">
                <a:latin typeface="Arial" charset="0"/>
              </a:rPr>
              <a:t>Apply 24‐hour rule: access points in any record that has been in the review file for over 24 hours should be re‐searched before contribution to the LC/NACO Authority File.</a:t>
            </a:r>
          </a:p>
        </p:txBody>
      </p:sp>
      <p:sp>
        <p:nvSpPr>
          <p:cNvPr id="4915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December 18, 2019: revised notes to reflect current LC organization</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There should be 1 NACO contact on site and a backup for that person.  Please let LC PTCP know of changes in staff.</a:t>
            </a:r>
          </a:p>
        </p:txBody>
      </p:sp>
      <p:sp>
        <p:nvSpPr>
          <p:cNvPr id="5120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29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December 18, 2019: updated third bullet to reflect current LC organization</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Administrative contact information</a:t>
            </a:r>
          </a:p>
          <a:p>
            <a:pPr eaLnBrk="1" hangingPunct="1">
              <a:spcBef>
                <a:spcPct val="0"/>
              </a:spcBef>
            </a:pPr>
            <a:endParaRPr lang="en-US" dirty="0">
              <a:latin typeface="Arial" charset="0"/>
            </a:endParaRPr>
          </a:p>
          <a:p>
            <a:pPr eaLnBrk="1" hangingPunct="1">
              <a:spcBef>
                <a:spcPct val="0"/>
              </a:spcBef>
            </a:pPr>
            <a:endParaRPr lang="en-US" dirty="0">
              <a:latin typeface="Arial" charset="0"/>
            </a:endParaRPr>
          </a:p>
        </p:txBody>
      </p:sp>
      <p:sp>
        <p:nvSpPr>
          <p:cNvPr id="5325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Updated April 8, 2019</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Beginning</a:t>
            </a:r>
            <a:r>
              <a:rPr lang="en-US" baseline="0" dirty="0">
                <a:latin typeface="Arial" charset="0"/>
              </a:rPr>
              <a:t> October 1, 2018, each PCC institution or PCC funnel project will be responsible for reporting their own statistics using the PCC Directory system. Statistics should be reported at least twice a year for all PCC programs in which the institution participates. </a:t>
            </a:r>
            <a:r>
              <a:rPr lang="en-US" baseline="0" dirty="0" err="1">
                <a:latin typeface="Arial" charset="0"/>
              </a:rPr>
              <a:t>Statisics</a:t>
            </a:r>
            <a:r>
              <a:rPr lang="en-US" baseline="0" dirty="0">
                <a:latin typeface="Arial" charset="0"/>
              </a:rPr>
              <a:t> may be reported more frequently (e.g., monthly or quarterly) if desired.</a:t>
            </a:r>
          </a:p>
          <a:p>
            <a:pPr marL="0" marR="0" indent="0" algn="l" defTabSz="914400" rtl="0" eaLnBrk="1" fontAlgn="base" latinLnBrk="0" hangingPunct="1">
              <a:lnSpc>
                <a:spcPct val="100000"/>
              </a:lnSpc>
              <a:spcBef>
                <a:spcPct val="0"/>
              </a:spcBef>
              <a:spcAft>
                <a:spcPct val="0"/>
              </a:spcAft>
              <a:buClrTx/>
              <a:buSzTx/>
              <a:buFontTx/>
              <a:buNone/>
              <a:tabLst/>
              <a:defRPr/>
            </a:pPr>
            <a:endParaRPr lang="en-US" baseline="0" dirty="0">
              <a:latin typeface="Arial" charset="0"/>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a:latin typeface="Arial" charset="0"/>
              </a:rPr>
              <a:t>There are four NACO categories:</a:t>
            </a:r>
          </a:p>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a:latin typeface="Arial" charset="0"/>
              </a:rPr>
              <a:t> - New NARs (new NACO authority records except for series)</a:t>
            </a:r>
          </a:p>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a:latin typeface="Arial" charset="0"/>
              </a:rPr>
              <a:t> - New SARs (new NACO series authority records)</a:t>
            </a:r>
          </a:p>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a:latin typeface="Arial" charset="0"/>
              </a:rPr>
              <a:t> - Changed NARs (updated NACO authority records except for series)</a:t>
            </a:r>
          </a:p>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a:latin typeface="Arial" charset="0"/>
              </a:rPr>
              <a:t> - Changed SARs (updated NACO series authority records)</a:t>
            </a:r>
          </a:p>
          <a:p>
            <a:pPr marL="0" marR="0" indent="0" algn="l" defTabSz="914400" rtl="0" eaLnBrk="1" fontAlgn="base" latinLnBrk="0" hangingPunct="1">
              <a:lnSpc>
                <a:spcPct val="100000"/>
              </a:lnSpc>
              <a:spcBef>
                <a:spcPct val="0"/>
              </a:spcBef>
              <a:spcAft>
                <a:spcPct val="0"/>
              </a:spcAft>
              <a:buClrTx/>
              <a:buSzTx/>
              <a:buFontTx/>
              <a:buNone/>
              <a:tabLst/>
              <a:defRPr/>
            </a:pPr>
            <a:endParaRPr lang="en-US" baseline="0" dirty="0">
              <a:latin typeface="Arial" charset="0"/>
            </a:endParaRPr>
          </a:p>
          <a:p>
            <a:pPr marL="0" marR="0" indent="0" algn="l" defTabSz="914400" rtl="0" eaLnBrk="1" fontAlgn="base" latinLnBrk="0" hangingPunct="1">
              <a:lnSpc>
                <a:spcPct val="100000"/>
              </a:lnSpc>
              <a:spcBef>
                <a:spcPct val="0"/>
              </a:spcBef>
              <a:spcAft>
                <a:spcPct val="0"/>
              </a:spcAft>
              <a:buClrTx/>
              <a:buSzTx/>
              <a:buFontTx/>
              <a:buNone/>
              <a:tabLst/>
              <a:defRPr/>
            </a:pPr>
            <a:r>
              <a:rPr lang="en-CA" baseline="0" dirty="0">
                <a:latin typeface="Arial" charset="0"/>
              </a:rPr>
              <a:t>Links to guidelines for gathering NACO statistics from the OCLC Usage Statistics Portal and reporting them in the PCC Directory are provided on the PCC Directory page.</a:t>
            </a:r>
            <a:endParaRPr lang="en-US" baseline="0" dirty="0">
              <a:latin typeface="Arial" charset="0"/>
            </a:endParaRPr>
          </a:p>
        </p:txBody>
      </p:sp>
      <p:sp>
        <p:nvSpPr>
          <p:cNvPr id="55299"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extLst>
      <p:ext uri="{BB962C8B-B14F-4D97-AF65-F5344CB8AC3E}">
        <p14:creationId xmlns:p14="http://schemas.microsoft.com/office/powerpoint/2010/main" val="3612765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Updated: September 17, 2018</a:t>
            </a:r>
          </a:p>
          <a:p>
            <a:pPr eaLnBrk="1" hangingPunct="1">
              <a:spcBef>
                <a:spcPct val="0"/>
              </a:spcBef>
            </a:pPr>
            <a:endParaRPr lang="en-US" dirty="0">
              <a:latin typeface="Arial" charset="0"/>
            </a:endParaRPr>
          </a:p>
          <a:p>
            <a:pPr eaLnBrk="1" hangingPunct="1">
              <a:spcBef>
                <a:spcPct val="0"/>
              </a:spcBef>
            </a:pPr>
            <a:r>
              <a:rPr lang="en-US" dirty="0">
                <a:latin typeface="Arial" charset="0"/>
              </a:rPr>
              <a:t>Check</a:t>
            </a:r>
            <a:r>
              <a:rPr lang="en-US" baseline="0" dirty="0">
                <a:latin typeface="Arial" charset="0"/>
              </a:rPr>
              <a:t> your institutions stats by viewing your Statistical Report in the PCC Directory.</a:t>
            </a:r>
            <a:endParaRPr lang="en-US" dirty="0">
              <a:latin typeface="Arial" charset="0"/>
            </a:endParaRPr>
          </a:p>
          <a:p>
            <a:pPr eaLnBrk="1" hangingPunct="1">
              <a:spcBef>
                <a:spcPct val="0"/>
              </a:spcBef>
            </a:pPr>
            <a:endParaRPr lang="en-US" dirty="0">
              <a:latin typeface="Arial" charset="0"/>
            </a:endParaRPr>
          </a:p>
          <a:p>
            <a:pPr eaLnBrk="1" hangingPunct="1">
              <a:spcBef>
                <a:spcPct val="0"/>
              </a:spcBef>
            </a:pPr>
            <a:r>
              <a:rPr lang="en-US" dirty="0">
                <a:latin typeface="Arial" charset="0"/>
              </a:rPr>
              <a:t>Check your stats and other libraries’ contributions online at listed web page. </a:t>
            </a:r>
          </a:p>
          <a:p>
            <a:pPr eaLnBrk="1" hangingPunct="1">
              <a:spcBef>
                <a:spcPct val="0"/>
              </a:spcBef>
            </a:pPr>
            <a:endParaRPr lang="en-US" dirty="0">
              <a:latin typeface="Arial" charset="0"/>
            </a:endParaRPr>
          </a:p>
          <a:p>
            <a:pPr eaLnBrk="1" hangingPunct="1">
              <a:spcBef>
                <a:spcPct val="0"/>
              </a:spcBef>
            </a:pPr>
            <a:r>
              <a:rPr lang="en-US" dirty="0">
                <a:latin typeface="Arial" charset="0"/>
              </a:rPr>
              <a:t>100 records per year is the minimum requirement for small libraries (e.g., state library, public library, college library, special library or libraries with unique</a:t>
            </a:r>
            <a:r>
              <a:rPr lang="en-US" baseline="0" dirty="0">
                <a:latin typeface="Arial" charset="0"/>
              </a:rPr>
              <a:t> collections). 200 records per year is the minimum for large libraries (e.g., </a:t>
            </a:r>
            <a:r>
              <a:rPr lang="en-US" dirty="0">
                <a:latin typeface="Arial" charset="0"/>
              </a:rPr>
              <a:t>ARL, national</a:t>
            </a:r>
            <a:r>
              <a:rPr lang="en-US" baseline="0" dirty="0">
                <a:latin typeface="Arial" charset="0"/>
              </a:rPr>
              <a:t> library, vendor).</a:t>
            </a:r>
            <a:r>
              <a:rPr lang="en-US" dirty="0">
                <a:latin typeface="Arial" charset="0"/>
              </a:rPr>
              <a:t> If you have questions about your ability to contribute enough, then look for a funnel to join.</a:t>
            </a:r>
          </a:p>
          <a:p>
            <a:pPr eaLnBrk="1" hangingPunct="1">
              <a:spcBef>
                <a:spcPct val="0"/>
              </a:spcBef>
            </a:pPr>
            <a:endParaRPr lang="en-US" dirty="0">
              <a:latin typeface="Arial" charset="0"/>
            </a:endParaRPr>
          </a:p>
        </p:txBody>
      </p:sp>
      <p:sp>
        <p:nvSpPr>
          <p:cNvPr id="55299"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939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Updated July 18, 2014</a:t>
            </a:r>
          </a:p>
        </p:txBody>
      </p:sp>
      <p:sp>
        <p:nvSpPr>
          <p:cNvPr id="5734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Updated</a:t>
            </a:r>
            <a:r>
              <a:rPr lang="en-US" baseline="0" dirty="0">
                <a:latin typeface="Arial" charset="0"/>
              </a:rPr>
              <a:t> December 18, 2019: updated third bullet to reflect current LC organization</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err="1">
                <a:latin typeface="Arial" charset="0"/>
              </a:rPr>
              <a:t>PCClist</a:t>
            </a:r>
            <a:r>
              <a:rPr lang="en-US" dirty="0">
                <a:latin typeface="Arial" charset="0"/>
              </a:rPr>
              <a:t>—discussion group and cataloging announcements.  All are welcome to be on the list.</a:t>
            </a:r>
          </a:p>
          <a:p>
            <a:pPr eaLnBrk="1" hangingPunct="1">
              <a:spcBef>
                <a:spcPct val="0"/>
              </a:spcBef>
            </a:pPr>
            <a:endParaRPr lang="en-US" dirty="0">
              <a:latin typeface="Arial" charset="0"/>
            </a:endParaRPr>
          </a:p>
          <a:p>
            <a:pPr eaLnBrk="1" hangingPunct="1">
              <a:spcBef>
                <a:spcPct val="0"/>
              </a:spcBef>
            </a:pPr>
            <a:endParaRPr lang="en-US" dirty="0">
              <a:latin typeface="Arial" charset="0"/>
            </a:endParaRPr>
          </a:p>
          <a:p>
            <a:pPr eaLnBrk="1" hangingPunct="1">
              <a:spcBef>
                <a:spcPct val="0"/>
              </a:spcBef>
            </a:pPr>
            <a:endParaRPr lang="en-US" dirty="0">
              <a:latin typeface="Arial" charset="0"/>
            </a:endParaRPr>
          </a:p>
        </p:txBody>
      </p:sp>
      <p:sp>
        <p:nvSpPr>
          <p:cNvPr id="5939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349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May 1, 2013</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More information on PCC—see web site.</a:t>
            </a:r>
          </a:p>
          <a:p>
            <a:pPr eaLnBrk="1" hangingPunct="1">
              <a:spcBef>
                <a:spcPct val="0"/>
              </a:spcBef>
            </a:pPr>
            <a:endParaRPr lang="en-US" dirty="0">
              <a:latin typeface="Arial" charset="0"/>
            </a:endParaRPr>
          </a:p>
          <a:p>
            <a:pPr eaLnBrk="1" hangingPunct="1">
              <a:spcBef>
                <a:spcPct val="0"/>
              </a:spcBef>
            </a:pPr>
            <a:endParaRPr lang="en-US" dirty="0">
              <a:latin typeface="Arial" charset="0"/>
            </a:endParaRPr>
          </a:p>
        </p:txBody>
      </p:sp>
      <p:sp>
        <p:nvSpPr>
          <p:cNvPr id="6144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553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Updated April 8, 2019</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Check </a:t>
            </a:r>
            <a:r>
              <a:rPr lang="en-US" dirty="0" err="1">
                <a:latin typeface="Arial" charset="0"/>
              </a:rPr>
              <a:t>PCClist</a:t>
            </a:r>
            <a:r>
              <a:rPr lang="en-US" dirty="0">
                <a:latin typeface="Arial" charset="0"/>
              </a:rPr>
              <a:t> and calendar on PCC web page for meeting/workshop announcements.</a:t>
            </a:r>
          </a:p>
          <a:p>
            <a:pPr eaLnBrk="1" hangingPunct="1">
              <a:spcBef>
                <a:spcPct val="0"/>
              </a:spcBef>
            </a:pPr>
            <a:endParaRPr lang="en-US" dirty="0">
              <a:latin typeface="Arial" charset="0"/>
            </a:endParaRPr>
          </a:p>
          <a:p>
            <a:pPr eaLnBrk="1" hangingPunct="1">
              <a:spcBef>
                <a:spcPct val="0"/>
              </a:spcBef>
            </a:pPr>
            <a:endParaRPr lang="en-US" b="1" dirty="0">
              <a:latin typeface="Arial" charset="0"/>
            </a:endParaRPr>
          </a:p>
        </p:txBody>
      </p:sp>
      <p:sp>
        <p:nvSpPr>
          <p:cNvPr id="6349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758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Updated</a:t>
            </a:r>
            <a:r>
              <a:rPr lang="en-US" baseline="0" dirty="0">
                <a:latin typeface="Arial" charset="0"/>
              </a:rPr>
              <a:t> April 8, 2019</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Other online training is available.  </a:t>
            </a:r>
          </a:p>
        </p:txBody>
      </p:sp>
      <p:sp>
        <p:nvSpPr>
          <p:cNvPr id="65539"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963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May 1, 2013</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Please let us know how we did and what we need to do to improve.</a:t>
            </a:r>
          </a:p>
        </p:txBody>
      </p:sp>
      <p:sp>
        <p:nvSpPr>
          <p:cNvPr id="6758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68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latin typeface="Arial" charset="0"/>
              </a:rPr>
              <a:t>Updated December 18, 2019</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latin typeface="Arial" charset="0"/>
            </a:endParaRPr>
          </a:p>
          <a:p>
            <a:pPr eaLnBrk="1" hangingPunct="1">
              <a:spcBef>
                <a:spcPct val="0"/>
              </a:spcBef>
            </a:pPr>
            <a:r>
              <a:rPr lang="en-US" dirty="0">
                <a:latin typeface="Arial" charset="0"/>
              </a:rPr>
              <a:t>The training and post-training review should help to make the road to authority record creation smooth.</a:t>
            </a:r>
          </a:p>
        </p:txBody>
      </p:sp>
      <p:sp>
        <p:nvSpPr>
          <p:cNvPr id="6963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E8E5F79-09F4-421C-9998-2F0CE01D8860}" type="datetime1">
              <a:rPr lang="en-US"/>
              <a:pPr>
                <a:defRPr/>
              </a:pPr>
              <a:t>5/16/2024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8. NACO Administration</a:t>
            </a:r>
          </a:p>
        </p:txBody>
      </p:sp>
      <p:sp>
        <p:nvSpPr>
          <p:cNvPr id="6" name="Slide Number Placeholder 5"/>
          <p:cNvSpPr>
            <a:spLocks noGrp="1"/>
          </p:cNvSpPr>
          <p:nvPr>
            <p:ph type="sldNum" sz="quarter" idx="12"/>
          </p:nvPr>
        </p:nvSpPr>
        <p:spPr/>
        <p:txBody>
          <a:bodyPr/>
          <a:lstStyle>
            <a:lvl1pPr>
              <a:defRPr/>
            </a:lvl1pPr>
          </a:lstStyle>
          <a:p>
            <a:pPr>
              <a:defRPr/>
            </a:pPr>
            <a:fld id="{A75C179B-2BAC-464A-AE6A-5EAE1D532AE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656E1EF-975F-4A99-AA4A-EFF901D42799}" type="datetime1">
              <a:rPr lang="en-US"/>
              <a:pPr>
                <a:defRPr/>
              </a:pPr>
              <a:t>5/16/2024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8. NACO Administration</a:t>
            </a:r>
          </a:p>
        </p:txBody>
      </p:sp>
      <p:sp>
        <p:nvSpPr>
          <p:cNvPr id="6" name="Slide Number Placeholder 5"/>
          <p:cNvSpPr>
            <a:spLocks noGrp="1"/>
          </p:cNvSpPr>
          <p:nvPr>
            <p:ph type="sldNum" sz="quarter" idx="12"/>
          </p:nvPr>
        </p:nvSpPr>
        <p:spPr/>
        <p:txBody>
          <a:bodyPr/>
          <a:lstStyle>
            <a:lvl1pPr>
              <a:defRPr/>
            </a:lvl1pPr>
          </a:lstStyle>
          <a:p>
            <a:pPr>
              <a:defRPr/>
            </a:pPr>
            <a:fld id="{B75DF77B-B522-41C9-B784-0FB50AD4099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EA1301E-7A43-433B-84A0-4AE58A169E14}" type="datetime1">
              <a:rPr lang="en-US"/>
              <a:pPr>
                <a:defRPr/>
              </a:pPr>
              <a:t>5/16/2024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8. NACO Administration</a:t>
            </a:r>
          </a:p>
        </p:txBody>
      </p:sp>
      <p:sp>
        <p:nvSpPr>
          <p:cNvPr id="6" name="Slide Number Placeholder 5"/>
          <p:cNvSpPr>
            <a:spLocks noGrp="1"/>
          </p:cNvSpPr>
          <p:nvPr>
            <p:ph type="sldNum" sz="quarter" idx="12"/>
          </p:nvPr>
        </p:nvSpPr>
        <p:spPr/>
        <p:txBody>
          <a:bodyPr/>
          <a:lstStyle>
            <a:lvl1pPr>
              <a:defRPr/>
            </a:lvl1pPr>
          </a:lstStyle>
          <a:p>
            <a:pPr>
              <a:defRPr/>
            </a:pPr>
            <a:fld id="{2A0144D0-A099-41F9-9470-F2FA2FC9BD6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A6324A3-9EA7-41F4-A104-FD00FBBD3BF7}" type="datetime1">
              <a:rPr lang="en-US"/>
              <a:pPr>
                <a:defRPr/>
              </a:pPr>
              <a:t>5/16/2024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Module 8. NACO Administration</a:t>
            </a:r>
          </a:p>
        </p:txBody>
      </p:sp>
      <p:sp>
        <p:nvSpPr>
          <p:cNvPr id="7" name="Slide Number Placeholder 5"/>
          <p:cNvSpPr>
            <a:spLocks noGrp="1"/>
          </p:cNvSpPr>
          <p:nvPr>
            <p:ph type="sldNum" sz="quarter" idx="12"/>
          </p:nvPr>
        </p:nvSpPr>
        <p:spPr/>
        <p:txBody>
          <a:bodyPr/>
          <a:lstStyle>
            <a:lvl1pPr>
              <a:defRPr/>
            </a:lvl1pPr>
          </a:lstStyle>
          <a:p>
            <a:pPr>
              <a:defRPr/>
            </a:pPr>
            <a:fld id="{A9E4F04A-87BD-4445-8023-9BA4FAAF807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891E326-3717-4D27-A1A5-5F044275EE6B}" type="datetime1">
              <a:rPr lang="en-US"/>
              <a:pPr>
                <a:defRPr/>
              </a:pPr>
              <a:t>5/16/2024</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a:t>Module 8. NACO Administration</a:t>
            </a:r>
          </a:p>
        </p:txBody>
      </p:sp>
      <p:sp>
        <p:nvSpPr>
          <p:cNvPr id="9" name="Slide Number Placeholder 5"/>
          <p:cNvSpPr>
            <a:spLocks noGrp="1"/>
          </p:cNvSpPr>
          <p:nvPr>
            <p:ph type="sldNum" sz="quarter" idx="12"/>
          </p:nvPr>
        </p:nvSpPr>
        <p:spPr/>
        <p:txBody>
          <a:bodyPr/>
          <a:lstStyle>
            <a:lvl1pPr>
              <a:defRPr/>
            </a:lvl1pPr>
          </a:lstStyle>
          <a:p>
            <a:pPr>
              <a:defRPr/>
            </a:pPr>
            <a:fld id="{67FADE67-92EA-487D-B418-FA954CA698D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904395F-93A4-4993-B6CA-9603F7D7EB35}" type="datetime1">
              <a:rPr lang="en-US"/>
              <a:pPr>
                <a:defRPr/>
              </a:pPr>
              <a:t>5/16/2024</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Module 8. NACO Administration</a:t>
            </a:r>
          </a:p>
        </p:txBody>
      </p:sp>
      <p:sp>
        <p:nvSpPr>
          <p:cNvPr id="5" name="Slide Number Placeholder 5"/>
          <p:cNvSpPr>
            <a:spLocks noGrp="1"/>
          </p:cNvSpPr>
          <p:nvPr>
            <p:ph type="sldNum" sz="quarter" idx="12"/>
          </p:nvPr>
        </p:nvSpPr>
        <p:spPr/>
        <p:txBody>
          <a:bodyPr/>
          <a:lstStyle>
            <a:lvl1pPr>
              <a:defRPr/>
            </a:lvl1pPr>
          </a:lstStyle>
          <a:p>
            <a:pPr>
              <a:defRPr/>
            </a:pPr>
            <a:fld id="{5217C120-E0BB-45A2-BA2A-BCBE45C1993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02A70BC-BDFF-49B9-AD13-178EBEBDB5BA}" type="datetime1">
              <a:rPr lang="en-US"/>
              <a:pPr>
                <a:defRPr/>
              </a:pPr>
              <a:t>5/16/2024</a:t>
            </a:fld>
            <a:endParaRPr lang="en-US"/>
          </a:p>
        </p:txBody>
      </p:sp>
      <p:sp>
        <p:nvSpPr>
          <p:cNvPr id="3" name="Footer Placeholder 4"/>
          <p:cNvSpPr>
            <a:spLocks noGrp="1"/>
          </p:cNvSpPr>
          <p:nvPr>
            <p:ph type="ftr" sz="quarter" idx="11"/>
          </p:nvPr>
        </p:nvSpPr>
        <p:spPr/>
        <p:txBody>
          <a:bodyPr/>
          <a:lstStyle>
            <a:lvl1pPr>
              <a:defRPr/>
            </a:lvl1pPr>
          </a:lstStyle>
          <a:p>
            <a:pPr>
              <a:defRPr/>
            </a:pPr>
            <a:r>
              <a:rPr lang="en-US"/>
              <a:t>Module 8. NACO Administration</a:t>
            </a:r>
          </a:p>
        </p:txBody>
      </p:sp>
      <p:sp>
        <p:nvSpPr>
          <p:cNvPr id="4" name="Slide Number Placeholder 5"/>
          <p:cNvSpPr>
            <a:spLocks noGrp="1"/>
          </p:cNvSpPr>
          <p:nvPr>
            <p:ph type="sldNum" sz="quarter" idx="12"/>
          </p:nvPr>
        </p:nvSpPr>
        <p:spPr/>
        <p:txBody>
          <a:bodyPr/>
          <a:lstStyle>
            <a:lvl1pPr>
              <a:defRPr/>
            </a:lvl1pPr>
          </a:lstStyle>
          <a:p>
            <a:pPr>
              <a:defRPr/>
            </a:pPr>
            <a:fld id="{D784CAF0-76CD-4291-820C-1C744358396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69F7B23-B684-4CED-9F33-FC49205FD3A0}" type="datetime1">
              <a:rPr lang="en-US"/>
              <a:pPr>
                <a:defRPr/>
              </a:pPr>
              <a:t>5/16/2024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Module 8. NACO Administration</a:t>
            </a:r>
          </a:p>
        </p:txBody>
      </p:sp>
      <p:sp>
        <p:nvSpPr>
          <p:cNvPr id="7" name="Slide Number Placeholder 5"/>
          <p:cNvSpPr>
            <a:spLocks noGrp="1"/>
          </p:cNvSpPr>
          <p:nvPr>
            <p:ph type="sldNum" sz="quarter" idx="12"/>
          </p:nvPr>
        </p:nvSpPr>
        <p:spPr/>
        <p:txBody>
          <a:bodyPr/>
          <a:lstStyle>
            <a:lvl1pPr>
              <a:defRPr/>
            </a:lvl1pPr>
          </a:lstStyle>
          <a:p>
            <a:pPr>
              <a:defRPr/>
            </a:pPr>
            <a:fld id="{78536A07-AF01-4079-A030-21D87F45445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07E4704-B8E3-492A-9237-29C86182826F}" type="datetime1">
              <a:rPr lang="en-US"/>
              <a:pPr>
                <a:defRPr/>
              </a:pPr>
              <a:t>5/16/2024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Module 8. NACO Administration</a:t>
            </a:r>
          </a:p>
        </p:txBody>
      </p:sp>
      <p:sp>
        <p:nvSpPr>
          <p:cNvPr id="7" name="Slide Number Placeholder 5"/>
          <p:cNvSpPr>
            <a:spLocks noGrp="1"/>
          </p:cNvSpPr>
          <p:nvPr>
            <p:ph type="sldNum" sz="quarter" idx="12"/>
          </p:nvPr>
        </p:nvSpPr>
        <p:spPr/>
        <p:txBody>
          <a:bodyPr/>
          <a:lstStyle>
            <a:lvl1pPr>
              <a:defRPr/>
            </a:lvl1pPr>
          </a:lstStyle>
          <a:p>
            <a:pPr>
              <a:defRPr/>
            </a:pPr>
            <a:fld id="{091A49FF-7AB4-4E8E-B7D0-2E9039A1634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02677CA-01BF-4F78-94EA-7D23068E2655}" type="datetime1">
              <a:rPr lang="en-US"/>
              <a:pPr>
                <a:defRPr/>
              </a:pPr>
              <a:t>5/16/2024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8. NACO Administration</a:t>
            </a:r>
          </a:p>
        </p:txBody>
      </p:sp>
      <p:sp>
        <p:nvSpPr>
          <p:cNvPr id="6" name="Slide Number Placeholder 5"/>
          <p:cNvSpPr>
            <a:spLocks noGrp="1"/>
          </p:cNvSpPr>
          <p:nvPr>
            <p:ph type="sldNum" sz="quarter" idx="12"/>
          </p:nvPr>
        </p:nvSpPr>
        <p:spPr/>
        <p:txBody>
          <a:bodyPr/>
          <a:lstStyle>
            <a:lvl1pPr>
              <a:defRPr/>
            </a:lvl1pPr>
          </a:lstStyle>
          <a:p>
            <a:pPr>
              <a:defRPr/>
            </a:pPr>
            <a:fld id="{4CD54681-6889-458F-8B1E-459AB288BA3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A5FAAD0-6A67-4FD1-9B44-D79FD2E7B0F3}" type="datetime1">
              <a:rPr lang="en-US"/>
              <a:pPr>
                <a:defRPr/>
              </a:pPr>
              <a:t>5/16/2024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8. NACO Administration</a:t>
            </a:r>
          </a:p>
        </p:txBody>
      </p:sp>
      <p:sp>
        <p:nvSpPr>
          <p:cNvPr id="6" name="Slide Number Placeholder 5"/>
          <p:cNvSpPr>
            <a:spLocks noGrp="1"/>
          </p:cNvSpPr>
          <p:nvPr>
            <p:ph type="sldNum" sz="quarter" idx="12"/>
          </p:nvPr>
        </p:nvSpPr>
        <p:spPr/>
        <p:txBody>
          <a:bodyPr/>
          <a:lstStyle>
            <a:lvl1pPr>
              <a:defRPr/>
            </a:lvl1pPr>
          </a:lstStyle>
          <a:p>
            <a:pPr>
              <a:defRPr/>
            </a:pPr>
            <a:fld id="{8B95F4D0-E27E-429B-8524-A382ABA0106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9320E17-8607-429B-A6C3-4D17DA91A72D}" type="datetime1">
              <a:rPr lang="en-US"/>
              <a:pPr>
                <a:defRPr/>
              </a:pPr>
              <a:t>5/16/2024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a:t>Module 8. NACO Administration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7FE8CE2-2899-46A1-9B82-E7090CFE522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naco@loc.gov"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www.loc.gov/aba/pcc/sct/documents/PCCSCTNACO%20Reviewers%20Handbook_20120706_Final.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www.loc.gov/aba/pcc/naco/documents/connexion-naco.pdf" TargetMode="External"/><Relationship Id="rId4" Type="http://schemas.openxmlformats.org/officeDocument/2006/relationships/hyperlink" Target="https://www.oclc.org/resources/support/connexion/documentation/browser/authorities/create_auth_records/create_auth_records_pdf.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naco@loc.gov"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loc.gov/aba/pcc/naco/bfmguide.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naco@loc.gov"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naco@loc.gov"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naco@loc.gov"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pccdirectory.loc.gov/"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loc.gov/aba/pcc/pccd/index.html"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loc.gov/aba/pcc/stats.html"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loc.gov/catworkshop/courses/naco-RDA/index.html"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loc.gov/aba/pcc/naco/"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mailto:coop@loc.gov"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loc.gov/aba/pcc/"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loc.gov/catworkshop/courses/naco-full%20series-RDA/course%20table.html"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www.loc.gov/catworkshop/lcsh/index.html"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surveymonkey.com/s/7VWG372"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667000"/>
            <a:ext cx="7162800" cy="1371600"/>
          </a:xfrm>
        </p:spPr>
        <p:txBody>
          <a:bodyPr>
            <a:normAutofit fontScale="90000"/>
          </a:bodyPr>
          <a:lstStyle/>
          <a:p>
            <a:pPr eaLnBrk="1" hangingPunct="1">
              <a:defRPr/>
            </a:pPr>
            <a:r>
              <a:rPr lang="en-US"/>
              <a:t>NACO Administration</a:t>
            </a:r>
            <a:br>
              <a:rPr lang="en-US"/>
            </a:br>
            <a:endParaRPr lang="en-US"/>
          </a:p>
        </p:txBody>
      </p:sp>
      <p:pic>
        <p:nvPicPr>
          <p:cNvPr id="15362" name="Picture 4"/>
          <p:cNvPicPr>
            <a:picLocks noChangeAspect="1" noChangeArrowheads="1"/>
          </p:cNvPicPr>
          <p:nvPr/>
        </p:nvPicPr>
        <p:blipFill>
          <a:blip r:embed="rId3"/>
          <a:srcRect/>
          <a:stretch>
            <a:fillRect/>
          </a:stretch>
        </p:blipFill>
        <p:spPr bwMode="auto">
          <a:xfrm>
            <a:off x="1447800" y="762000"/>
            <a:ext cx="6700838" cy="1557338"/>
          </a:xfrm>
          <a:prstGeom prst="rect">
            <a:avLst/>
          </a:prstGeom>
          <a:noFill/>
          <a:ln w="9525">
            <a:noFill/>
            <a:miter lim="800000"/>
            <a:headEnd/>
            <a:tailEnd/>
          </a:ln>
        </p:spPr>
      </p:pic>
      <p:sp>
        <p:nvSpPr>
          <p:cNvPr id="15363" name="Title 1"/>
          <p:cNvSpPr>
            <a:spLocks/>
          </p:cNvSpPr>
          <p:nvPr/>
        </p:nvSpPr>
        <p:spPr bwMode="auto">
          <a:xfrm>
            <a:off x="1066800" y="4038600"/>
            <a:ext cx="7162800" cy="1371600"/>
          </a:xfrm>
          <a:prstGeom prst="rect">
            <a:avLst/>
          </a:prstGeom>
          <a:noFill/>
          <a:ln w="9525">
            <a:noFill/>
            <a:miter lim="800000"/>
            <a:headEnd/>
            <a:tailEnd/>
          </a:ln>
        </p:spPr>
        <p:txBody>
          <a:bodyPr anchor="ctr"/>
          <a:lstStyle/>
          <a:p>
            <a:pPr algn="ctr"/>
            <a:r>
              <a:rPr lang="en-US" sz="3200">
                <a:solidFill>
                  <a:srgbClr val="898989"/>
                </a:solidFill>
                <a:latin typeface="Calibri" pitchFamily="34" charset="0"/>
              </a:rPr>
              <a:t>Module 8</a:t>
            </a:r>
          </a:p>
        </p:txBody>
      </p:sp>
      <p:sp>
        <p:nvSpPr>
          <p:cNvPr id="5" name="Footer Placeholder 1"/>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a:solidFill>
                  <a:schemeClr val="tx1">
                    <a:tint val="75000"/>
                  </a:schemeClr>
                </a:solidFill>
                <a:latin typeface="+mn-lt"/>
                <a:cs typeface="+mn-cs"/>
              </a:rPr>
              <a:t>Module 8. NACO Administration</a:t>
            </a:r>
          </a:p>
        </p:txBody>
      </p:sp>
      <p:sp>
        <p:nvSpPr>
          <p:cNvPr id="3"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22808588-2917-4870-9175-9F15AC5ABD7F}" type="slidenum">
              <a:rPr lang="en-US" sz="1200">
                <a:solidFill>
                  <a:schemeClr val="tx1">
                    <a:tint val="75000"/>
                  </a:schemeClr>
                </a:solidFill>
                <a:latin typeface="+mn-lt"/>
                <a:cs typeface="+mn-cs"/>
              </a:rPr>
              <a:pPr algn="r" fontAlgn="auto">
                <a:spcBef>
                  <a:spcPts val="0"/>
                </a:spcBef>
                <a:spcAft>
                  <a:spcPts val="0"/>
                </a:spcAft>
                <a:defRPr/>
              </a:pPr>
              <a:t>1</a:t>
            </a:fld>
            <a:endParaRPr lang="en-US" sz="1200">
              <a:solidFill>
                <a:schemeClr val="tx1">
                  <a:tint val="75000"/>
                </a:schemeClr>
              </a:solidFill>
              <a:latin typeface="+mn-lt"/>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eaLnBrk="1" hangingPunct="1"/>
            <a:r>
              <a:rPr lang="en-US"/>
              <a:t>Questions?</a:t>
            </a:r>
          </a:p>
        </p:txBody>
      </p:sp>
      <p:sp>
        <p:nvSpPr>
          <p:cNvPr id="16386" name="Rectangle 3"/>
          <p:cNvSpPr>
            <a:spLocks noGrp="1" noChangeArrowheads="1"/>
          </p:cNvSpPr>
          <p:nvPr>
            <p:ph type="body" idx="1"/>
          </p:nvPr>
        </p:nvSpPr>
        <p:spPr/>
        <p:txBody>
          <a:bodyPr/>
          <a:lstStyle/>
          <a:p>
            <a:pPr eaLnBrk="1" hangingPunct="1">
              <a:lnSpc>
                <a:spcPct val="90000"/>
              </a:lnSpc>
            </a:pPr>
            <a:r>
              <a:rPr lang="en-US"/>
              <a:t>Questions now?</a:t>
            </a:r>
          </a:p>
          <a:p>
            <a:pPr eaLnBrk="1" hangingPunct="1">
              <a:lnSpc>
                <a:spcPct val="90000"/>
              </a:lnSpc>
            </a:pPr>
            <a:endParaRPr lang="en-US"/>
          </a:p>
          <a:p>
            <a:pPr eaLnBrk="1" hangingPunct="1">
              <a:lnSpc>
                <a:spcPct val="90000"/>
              </a:lnSpc>
            </a:pPr>
            <a:r>
              <a:rPr lang="en-US"/>
              <a:t>Questions after today?</a:t>
            </a:r>
          </a:p>
          <a:p>
            <a:pPr lvl="1" eaLnBrk="1" hangingPunct="1">
              <a:lnSpc>
                <a:spcPct val="90000"/>
              </a:lnSpc>
            </a:pPr>
            <a:r>
              <a:rPr lang="en-US"/>
              <a:t>Check documentation and	training materials before asking for help</a:t>
            </a:r>
          </a:p>
          <a:p>
            <a:pPr lvl="1" eaLnBrk="1" hangingPunct="1">
              <a:lnSpc>
                <a:spcPct val="90000"/>
              </a:lnSpc>
            </a:pPr>
            <a:r>
              <a:rPr lang="en-US"/>
              <a:t>Discuss with other catalogers</a:t>
            </a:r>
          </a:p>
          <a:p>
            <a:pPr lvl="1" eaLnBrk="1" hangingPunct="1">
              <a:lnSpc>
                <a:spcPct val="90000"/>
              </a:lnSpc>
            </a:pPr>
            <a:r>
              <a:rPr lang="en-US"/>
              <a:t>If about training materials, contact trainer</a:t>
            </a:r>
          </a:p>
          <a:p>
            <a:pPr lvl="1" eaLnBrk="1" hangingPunct="1">
              <a:lnSpc>
                <a:spcPct val="90000"/>
              </a:lnSpc>
            </a:pPr>
            <a:r>
              <a:rPr lang="en-US"/>
              <a:t>If about NARs, contact </a:t>
            </a:r>
            <a:r>
              <a:rPr lang="en-US">
                <a:hlinkClick r:id="rId3"/>
              </a:rPr>
              <a:t>naco@loc.gov</a:t>
            </a:r>
            <a:r>
              <a:rPr lang="en-US"/>
              <a:t> or reviewer </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F0357F37-E59B-494A-A201-E78BE782988A}" type="slidenum">
              <a:rPr lang="en-US"/>
              <a:pPr>
                <a:defRPr/>
              </a:pPr>
              <a:t>2</a:t>
            </a:fld>
            <a:endParaRPr lang="en-US"/>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dirty="0"/>
              <a:t>Guidelines : </a:t>
            </a:r>
            <a:br>
              <a:rPr lang="en-US" dirty="0"/>
            </a:br>
            <a:r>
              <a:rPr lang="en-US" dirty="0"/>
              <a:t>Information Provided</a:t>
            </a:r>
          </a:p>
        </p:txBody>
      </p:sp>
      <p:sp>
        <p:nvSpPr>
          <p:cNvPr id="7172" name="Rectangle 3"/>
          <p:cNvSpPr>
            <a:spLocks noGrp="1" noChangeArrowheads="1"/>
          </p:cNvSpPr>
          <p:nvPr>
            <p:ph type="body" idx="1"/>
          </p:nvPr>
        </p:nvSpPr>
        <p:spPr>
          <a:xfrm>
            <a:off x="457200" y="1828800"/>
            <a:ext cx="8229600" cy="4419600"/>
          </a:xfrm>
        </p:spPr>
        <p:txBody>
          <a:bodyPr rtlCol="0">
            <a:normAutofit/>
          </a:bodyPr>
          <a:lstStyle/>
          <a:p>
            <a:pPr eaLnBrk="1" fontAlgn="auto" hangingPunct="1">
              <a:spcAft>
                <a:spcPts val="0"/>
              </a:spcAft>
              <a:buFont typeface="Arial" pitchFamily="34" charset="0"/>
              <a:buChar char="•"/>
              <a:defRPr/>
            </a:pPr>
            <a:r>
              <a:rPr lang="en-US" dirty="0"/>
              <a:t>NACO training is administered by PCC, provided by Policy, Training, and Cooperative Programs Division at LC </a:t>
            </a:r>
          </a:p>
          <a:p>
            <a:pPr lvl="1" eaLnBrk="1" fontAlgn="auto" hangingPunct="1">
              <a:spcAft>
                <a:spcPts val="1800"/>
              </a:spcAft>
              <a:buFont typeface="Arial" pitchFamily="34" charset="0"/>
              <a:buChar char="•"/>
              <a:defRPr/>
            </a:pPr>
            <a:r>
              <a:rPr lang="en-US" dirty="0"/>
              <a:t>Program support, documentation, training materials, communications, advice</a:t>
            </a:r>
          </a:p>
          <a:p>
            <a:pPr eaLnBrk="1" fontAlgn="auto" hangingPunct="1">
              <a:spcAft>
                <a:spcPts val="0"/>
              </a:spcAft>
              <a:buFont typeface="Arial" pitchFamily="34" charset="0"/>
              <a:buChar char="•"/>
              <a:defRPr/>
            </a:pPr>
            <a:r>
              <a:rPr lang="en-US" dirty="0"/>
              <a:t>NACO authorizations provided by OCLC and </a:t>
            </a:r>
            <a:r>
              <a:rPr lang="en-US" dirty="0" err="1"/>
              <a:t>SkyRiver</a:t>
            </a:r>
            <a:endParaRPr lang="en-US" dirty="0"/>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B9B6D760-A959-414B-B3AB-75FF4CC4D54C}" type="slidenum">
              <a:rPr lang="en-US"/>
              <a:pPr>
                <a:defRPr/>
              </a:pPr>
              <a:t>3</a:t>
            </a:fld>
            <a:endParaRPr lang="en-US"/>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0" y="277813"/>
            <a:ext cx="9144000" cy="1322387"/>
          </a:xfrm>
        </p:spPr>
        <p:txBody>
          <a:bodyPr rtlCol="0">
            <a:normAutofit fontScale="90000"/>
          </a:bodyPr>
          <a:lstStyle/>
          <a:p>
            <a:pPr eaLnBrk="1" fontAlgn="auto" hangingPunct="1">
              <a:spcAft>
                <a:spcPts val="0"/>
              </a:spcAft>
              <a:defRPr/>
            </a:pPr>
            <a:r>
              <a:rPr lang="en-US"/>
              <a:t>Guidelines : </a:t>
            </a:r>
            <a:br>
              <a:rPr lang="en-US"/>
            </a:br>
            <a:r>
              <a:rPr lang="en-US"/>
              <a:t>Review Period</a:t>
            </a:r>
          </a:p>
        </p:txBody>
      </p:sp>
      <p:sp>
        <p:nvSpPr>
          <p:cNvPr id="20482" name="Rectangle 3"/>
          <p:cNvSpPr>
            <a:spLocks noGrp="1" noChangeArrowheads="1"/>
          </p:cNvSpPr>
          <p:nvPr>
            <p:ph type="body" idx="1"/>
          </p:nvPr>
        </p:nvSpPr>
        <p:spPr>
          <a:xfrm>
            <a:off x="609600" y="1981200"/>
            <a:ext cx="7924800" cy="4530725"/>
          </a:xfrm>
        </p:spPr>
        <p:txBody>
          <a:bodyPr/>
          <a:lstStyle/>
          <a:p>
            <a:pPr eaLnBrk="1" hangingPunct="1"/>
            <a:r>
              <a:rPr lang="en-US"/>
              <a:t>Independence must be achieved before direct contribution to OCLC and SkyRiver</a:t>
            </a:r>
          </a:p>
          <a:p>
            <a:pPr eaLnBrk="1" hangingPunct="1"/>
            <a:r>
              <a:rPr lang="en-US"/>
              <a:t>Reviewer will be assigned locally or regionally; otherwise, LC will review</a:t>
            </a:r>
          </a:p>
          <a:p>
            <a:pPr eaLnBrk="1" hangingPunct="1"/>
            <a:r>
              <a:rPr lang="en-US"/>
              <a:t>Review period is flexible, based on number of records</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08370568-C458-4919-B113-F0E9DEBA6178}" type="slidenum">
              <a:rPr lang="en-US"/>
              <a:pPr>
                <a:defRPr/>
              </a:pPr>
              <a:t>4</a:t>
            </a:fld>
            <a:endParaRPr lang="en-US"/>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a:t>Guidelines : </a:t>
            </a:r>
            <a:br>
              <a:rPr lang="en-US"/>
            </a:br>
            <a:r>
              <a:rPr lang="en-US"/>
              <a:t>Connexion Review Procedures</a:t>
            </a:r>
          </a:p>
        </p:txBody>
      </p:sp>
      <p:sp>
        <p:nvSpPr>
          <p:cNvPr id="22530" name="Rectangle 3"/>
          <p:cNvSpPr>
            <a:spLocks noGrp="1" noChangeArrowheads="1"/>
          </p:cNvSpPr>
          <p:nvPr>
            <p:ph type="body" idx="1"/>
          </p:nvPr>
        </p:nvSpPr>
        <p:spPr>
          <a:xfrm>
            <a:off x="457200" y="1981200"/>
            <a:ext cx="8229600" cy="4149725"/>
          </a:xfrm>
        </p:spPr>
        <p:txBody>
          <a:bodyPr/>
          <a:lstStyle/>
          <a:p>
            <a:pPr eaLnBrk="1" hangingPunct="1"/>
            <a:r>
              <a:rPr lang="en-US" sz="3400"/>
              <a:t>Create NAR and submit to review file</a:t>
            </a:r>
          </a:p>
          <a:p>
            <a:pPr eaLnBrk="1" hangingPunct="1"/>
            <a:endParaRPr lang="en-US" sz="3400"/>
          </a:p>
          <a:p>
            <a:pPr eaLnBrk="1" hangingPunct="1"/>
            <a:r>
              <a:rPr lang="en-US" sz="3400"/>
              <a:t>Notify reviewer by email (be sure to include OCLC code of library)</a:t>
            </a:r>
          </a:p>
          <a:p>
            <a:pPr eaLnBrk="1" hangingPunct="1"/>
            <a:endParaRPr lang="en-US" sz="3400"/>
          </a:p>
          <a:p>
            <a:pPr eaLnBrk="1" hangingPunct="1"/>
            <a:r>
              <a:rPr lang="en-US" sz="3400"/>
              <a:t>Ask brief questions or cite rules in 952 (OCLC)—otherwise, use email</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BC4DF03C-3829-4C61-9BE6-5B660E9F4F3A}" type="slidenum">
              <a:rPr lang="en-US"/>
              <a:pPr>
                <a:defRPr/>
              </a:pPr>
              <a:t>5</a:t>
            </a:fld>
            <a:endParaRPr lang="en-US"/>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sz="2800"/>
              <a:t>Connexion Review Procedures : </a:t>
            </a:r>
            <a:br>
              <a:rPr lang="en-US" sz="2800"/>
            </a:br>
            <a:r>
              <a:rPr lang="en-US" sz="2800"/>
              <a:t>Submit for Review: click on Action, Submit for Review</a:t>
            </a:r>
          </a:p>
        </p:txBody>
      </p:sp>
      <p:sp>
        <p:nvSpPr>
          <p:cNvPr id="4" name="Footer Placeholder 3"/>
          <p:cNvSpPr>
            <a:spLocks noGrp="1"/>
          </p:cNvSpPr>
          <p:nvPr>
            <p:ph type="ftr" sz="quarter" idx="11"/>
          </p:nvPr>
        </p:nvSpPr>
        <p:spPr/>
        <p:txBody>
          <a:bodyPr/>
          <a:lstStyle/>
          <a:p>
            <a:pPr>
              <a:defRPr/>
            </a:pPr>
            <a:r>
              <a:rPr lang="en-US"/>
              <a:t>Module 8. NACO Administration</a:t>
            </a:r>
          </a:p>
        </p:txBody>
      </p:sp>
      <p:sp>
        <p:nvSpPr>
          <p:cNvPr id="5" name="Slide Number Placeholder 4"/>
          <p:cNvSpPr>
            <a:spLocks noGrp="1"/>
          </p:cNvSpPr>
          <p:nvPr>
            <p:ph type="sldNum" sz="quarter" idx="12"/>
          </p:nvPr>
        </p:nvSpPr>
        <p:spPr/>
        <p:txBody>
          <a:bodyPr/>
          <a:lstStyle/>
          <a:p>
            <a:pPr>
              <a:defRPr/>
            </a:pPr>
            <a:fld id="{E6C799F1-0AD7-4638-A58D-20C1DDF6EEC9}" type="slidenum">
              <a:rPr lang="en-US" smtClean="0"/>
              <a:pPr>
                <a:defRPr/>
              </a:pPr>
              <a:t>6</a:t>
            </a:fld>
            <a:endParaRPr lang="en-US"/>
          </a:p>
        </p:txBody>
      </p:sp>
      <p:pic>
        <p:nvPicPr>
          <p:cNvPr id="24580" name="Picture 2"/>
          <p:cNvPicPr>
            <a:picLocks noGrp="1" noChangeAspect="1" noChangeArrowheads="1"/>
          </p:cNvPicPr>
          <p:nvPr>
            <p:ph idx="1"/>
          </p:nvPr>
        </p:nvPicPr>
        <p:blipFill>
          <a:blip r:embed="rId3"/>
          <a:srcRect/>
          <a:stretch>
            <a:fillRect/>
          </a:stretch>
        </p:blipFill>
        <p:spPr>
          <a:xfrm>
            <a:off x="1371600" y="1449388"/>
            <a:ext cx="7040563" cy="480695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3" descr="HS5ClipImage_43c50324"/>
          <p:cNvPicPr>
            <a:picLocks noChangeAspect="1" noChangeArrowheads="1"/>
          </p:cNvPicPr>
          <p:nvPr/>
        </p:nvPicPr>
        <p:blipFill>
          <a:blip r:embed="rId3"/>
          <a:srcRect/>
          <a:stretch>
            <a:fillRect/>
          </a:stretch>
        </p:blipFill>
        <p:spPr bwMode="auto">
          <a:xfrm>
            <a:off x="0" y="1008063"/>
            <a:ext cx="9144000" cy="5849937"/>
          </a:xfrm>
          <a:prstGeom prst="rect">
            <a:avLst/>
          </a:prstGeom>
          <a:noFill/>
          <a:ln w="9525">
            <a:noFill/>
            <a:miter lim="800000"/>
            <a:headEnd/>
            <a:tailEnd/>
          </a:ln>
        </p:spPr>
      </p:pic>
      <p:sp>
        <p:nvSpPr>
          <p:cNvPr id="26626" name="Rectangle 2"/>
          <p:cNvSpPr>
            <a:spLocks noGrp="1" noChangeArrowheads="1"/>
          </p:cNvSpPr>
          <p:nvPr>
            <p:ph type="title"/>
          </p:nvPr>
        </p:nvSpPr>
        <p:spPr>
          <a:xfrm>
            <a:off x="0" y="0"/>
            <a:ext cx="9144000" cy="1143000"/>
          </a:xfrm>
          <a:solidFill>
            <a:schemeClr val="bg1"/>
          </a:solidFill>
        </p:spPr>
        <p:txBody>
          <a:bodyPr/>
          <a:lstStyle/>
          <a:p>
            <a:pPr eaLnBrk="1" hangingPunct="1"/>
            <a:r>
              <a:rPr lang="en-US" sz="2800"/>
              <a:t>Connexion Review Procedures : </a:t>
            </a:r>
            <a:br>
              <a:rPr lang="en-US" sz="2800"/>
            </a:br>
            <a:r>
              <a:rPr lang="en-US" sz="2800"/>
              <a:t>Submit for Review: fill in the OCLC symbol of the reviewer</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9FB096A0-ADE3-48D7-BAA1-D7E58A0B8523}" type="slidenum">
              <a:rPr lang="en-US"/>
              <a:pPr>
                <a:defRPr/>
              </a:pPr>
              <a:t>7</a:t>
            </a:fld>
            <a:endParaRPr lang="en-US"/>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0" y="155575"/>
            <a:ext cx="9144000" cy="1139825"/>
          </a:xfrm>
        </p:spPr>
        <p:txBody>
          <a:bodyPr rtlCol="0">
            <a:normAutofit fontScale="90000"/>
          </a:bodyPr>
          <a:lstStyle/>
          <a:p>
            <a:pPr eaLnBrk="1" fontAlgn="auto" hangingPunct="1">
              <a:spcAft>
                <a:spcPts val="0"/>
              </a:spcAft>
              <a:defRPr/>
            </a:pPr>
            <a:r>
              <a:rPr lang="en-US" sz="3600"/>
              <a:t>Guidelines : </a:t>
            </a:r>
            <a:br>
              <a:rPr lang="en-US" sz="3600"/>
            </a:br>
            <a:r>
              <a:rPr lang="en-US" sz="3600"/>
              <a:t>Connexion Authority Help</a:t>
            </a:r>
          </a:p>
        </p:txBody>
      </p:sp>
      <p:sp>
        <p:nvSpPr>
          <p:cNvPr id="11268" name="Rectangle 3"/>
          <p:cNvSpPr>
            <a:spLocks noGrp="1" noChangeArrowheads="1"/>
          </p:cNvSpPr>
          <p:nvPr>
            <p:ph type="body" idx="1"/>
          </p:nvPr>
        </p:nvSpPr>
        <p:spPr>
          <a:xfrm>
            <a:off x="457200" y="1371600"/>
            <a:ext cx="8382000" cy="5105400"/>
          </a:xfrm>
        </p:spPr>
        <p:txBody>
          <a:bodyPr rtlCol="0">
            <a:normAutofit/>
          </a:bodyPr>
          <a:lstStyle/>
          <a:p>
            <a:pPr eaLnBrk="1" fontAlgn="auto" hangingPunct="1">
              <a:lnSpc>
                <a:spcPct val="90000"/>
              </a:lnSpc>
              <a:spcAft>
                <a:spcPts val="0"/>
              </a:spcAft>
              <a:buFont typeface="Arial" pitchFamily="34" charset="0"/>
              <a:buChar char="•"/>
              <a:defRPr/>
            </a:pPr>
            <a:r>
              <a:rPr lang="en-US" sz="2400" dirty="0"/>
              <a:t>RDA NACO Reviewers Handbook for OCLC </a:t>
            </a:r>
            <a:r>
              <a:rPr lang="en-US" sz="2400" dirty="0" err="1"/>
              <a:t>Connexion</a:t>
            </a:r>
            <a:r>
              <a:rPr lang="en-US" sz="2400" dirty="0"/>
              <a:t> (July 2012)</a:t>
            </a:r>
          </a:p>
          <a:p>
            <a:pPr marL="0" indent="0" eaLnBrk="1" fontAlgn="auto" hangingPunct="1">
              <a:lnSpc>
                <a:spcPct val="90000"/>
              </a:lnSpc>
              <a:spcBef>
                <a:spcPts val="600"/>
              </a:spcBef>
              <a:spcAft>
                <a:spcPts val="0"/>
              </a:spcAft>
              <a:buNone/>
              <a:defRPr/>
            </a:pPr>
            <a:r>
              <a:rPr lang="en-US" sz="2200" dirty="0">
                <a:hlinkClick r:id="rId3"/>
              </a:rPr>
              <a:t>http://www.loc.gov/aba/pcc/sct/documents/           PCCSCTNACO%20Reviewers%20Handbook_20120706_Final.pdf</a:t>
            </a:r>
            <a:endParaRPr lang="en-US" sz="2200" dirty="0"/>
          </a:p>
          <a:p>
            <a:pPr marL="0" indent="0" eaLnBrk="1" fontAlgn="auto" hangingPunct="1">
              <a:lnSpc>
                <a:spcPct val="90000"/>
              </a:lnSpc>
              <a:spcAft>
                <a:spcPts val="0"/>
              </a:spcAft>
              <a:buFontTx/>
              <a:buNone/>
              <a:defRPr/>
            </a:pPr>
            <a:endParaRPr lang="en-US" sz="2400" dirty="0"/>
          </a:p>
          <a:p>
            <a:pPr eaLnBrk="1" fontAlgn="auto" hangingPunct="1">
              <a:lnSpc>
                <a:spcPct val="90000"/>
              </a:lnSpc>
              <a:spcBef>
                <a:spcPts val="0"/>
              </a:spcBef>
              <a:spcAft>
                <a:spcPts val="0"/>
              </a:spcAft>
              <a:buFont typeface="Arial" pitchFamily="34" charset="0"/>
              <a:buChar char="•"/>
              <a:defRPr/>
            </a:pPr>
            <a:r>
              <a:rPr lang="en-US" sz="2400" dirty="0"/>
              <a:t>OCLC documentation (last updated: May 2021)</a:t>
            </a:r>
            <a:endParaRPr lang="en-US" sz="2400" dirty="0">
              <a:solidFill>
                <a:srgbClr val="000000"/>
              </a:solidFill>
            </a:endParaRPr>
          </a:p>
          <a:p>
            <a:pPr marL="0" indent="0" eaLnBrk="1" fontAlgn="auto" hangingPunct="1">
              <a:lnSpc>
                <a:spcPct val="90000"/>
              </a:lnSpc>
              <a:spcBef>
                <a:spcPts val="600"/>
              </a:spcBef>
              <a:spcAft>
                <a:spcPts val="0"/>
              </a:spcAft>
              <a:buNone/>
              <a:defRPr/>
            </a:pPr>
            <a:r>
              <a:rPr lang="en-US" sz="2200" dirty="0">
                <a:solidFill>
                  <a:srgbClr val="000000"/>
                </a:solidFill>
                <a:hlinkClick r:id="rId4"/>
              </a:rPr>
              <a:t>https://www.oclc.org/resources/support/connexion/documentation/ browser/authorities/create_auth_records/create_auth_records_pdf.pdf</a:t>
            </a:r>
            <a:endParaRPr lang="en-US" sz="2200" dirty="0">
              <a:solidFill>
                <a:srgbClr val="000000"/>
              </a:solidFill>
            </a:endParaRPr>
          </a:p>
          <a:p>
            <a:pPr eaLnBrk="1" fontAlgn="auto" hangingPunct="1">
              <a:lnSpc>
                <a:spcPct val="90000"/>
              </a:lnSpc>
              <a:spcAft>
                <a:spcPts val="0"/>
              </a:spcAft>
              <a:buFontTx/>
              <a:buNone/>
              <a:defRPr/>
            </a:pPr>
            <a:endParaRPr lang="en-US" sz="2400" dirty="0">
              <a:solidFill>
                <a:srgbClr val="000000"/>
              </a:solidFill>
            </a:endParaRPr>
          </a:p>
          <a:p>
            <a:pPr eaLnBrk="1" fontAlgn="auto" hangingPunct="1">
              <a:lnSpc>
                <a:spcPct val="90000"/>
              </a:lnSpc>
              <a:spcAft>
                <a:spcPts val="0"/>
              </a:spcAft>
              <a:buFont typeface="Arial" pitchFamily="34" charset="0"/>
              <a:buChar char="•"/>
              <a:defRPr/>
            </a:pPr>
            <a:r>
              <a:rPr lang="en-US" sz="2400" dirty="0">
                <a:solidFill>
                  <a:srgbClr val="000000"/>
                </a:solidFill>
              </a:rPr>
              <a:t>PCC documentation for review (browser and client use similar concepts)</a:t>
            </a:r>
          </a:p>
          <a:p>
            <a:pPr marL="0" indent="0" eaLnBrk="1" fontAlgn="auto" hangingPunct="1">
              <a:lnSpc>
                <a:spcPct val="90000"/>
              </a:lnSpc>
              <a:spcBef>
                <a:spcPts val="600"/>
              </a:spcBef>
              <a:spcAft>
                <a:spcPts val="0"/>
              </a:spcAft>
              <a:buNone/>
              <a:defRPr/>
            </a:pPr>
            <a:r>
              <a:rPr lang="en-US" sz="2200" dirty="0">
                <a:hlinkClick r:id="rId5"/>
              </a:rPr>
              <a:t>http://www.loc.gov/aba/pcc/naco/documents/connexion-naco.pdf</a:t>
            </a:r>
            <a:endParaRPr lang="en-US" sz="2200" dirty="0"/>
          </a:p>
          <a:p>
            <a:pPr eaLnBrk="1" fontAlgn="auto" hangingPunct="1">
              <a:lnSpc>
                <a:spcPct val="90000"/>
              </a:lnSpc>
              <a:spcAft>
                <a:spcPts val="0"/>
              </a:spcAft>
              <a:buFont typeface="Arial" pitchFamily="34" charset="0"/>
              <a:buChar char="•"/>
              <a:defRPr/>
            </a:pPr>
            <a:endParaRPr lang="en-US" dirty="0">
              <a:solidFill>
                <a:srgbClr val="000000"/>
              </a:solidFill>
            </a:endParaRP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3CAE796B-6CCD-44A4-BD97-DD41E3CDA064}" type="slidenum">
              <a:rPr lang="en-US"/>
              <a:pPr>
                <a:defRPr/>
              </a:pPr>
              <a:t>8</a:t>
            </a:fld>
            <a:endParaRPr lang="en-US"/>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0" y="277813"/>
            <a:ext cx="9144000" cy="1322387"/>
          </a:xfrm>
        </p:spPr>
        <p:txBody>
          <a:bodyPr rtlCol="0">
            <a:normAutofit fontScale="90000"/>
          </a:bodyPr>
          <a:lstStyle/>
          <a:p>
            <a:pPr eaLnBrk="1" fontAlgn="auto" hangingPunct="1">
              <a:spcAft>
                <a:spcPts val="0"/>
              </a:spcAft>
              <a:defRPr/>
            </a:pPr>
            <a:r>
              <a:rPr lang="en-US"/>
              <a:t>Guidelines : </a:t>
            </a:r>
            <a:br>
              <a:rPr lang="en-US"/>
            </a:br>
            <a:r>
              <a:rPr lang="en-US"/>
              <a:t>Sending Records for Review</a:t>
            </a:r>
          </a:p>
        </p:txBody>
      </p:sp>
      <p:sp>
        <p:nvSpPr>
          <p:cNvPr id="30722" name="Rectangle 3"/>
          <p:cNvSpPr>
            <a:spLocks noGrp="1" noChangeArrowheads="1"/>
          </p:cNvSpPr>
          <p:nvPr>
            <p:ph type="body" idx="1"/>
          </p:nvPr>
        </p:nvSpPr>
        <p:spPr>
          <a:xfrm>
            <a:off x="457200" y="1981200"/>
            <a:ext cx="8229600" cy="3886200"/>
          </a:xfrm>
        </p:spPr>
        <p:txBody>
          <a:bodyPr/>
          <a:lstStyle/>
          <a:p>
            <a:pPr eaLnBrk="1" hangingPunct="1"/>
            <a:r>
              <a:rPr lang="en-US"/>
              <a:t>Send both easy and tough records, no more than 10-15 at a time</a:t>
            </a:r>
          </a:p>
          <a:p>
            <a:pPr eaLnBrk="1" hangingPunct="1"/>
            <a:r>
              <a:rPr lang="en-US"/>
              <a:t>Make corrections before sending more</a:t>
            </a:r>
          </a:p>
          <a:p>
            <a:pPr eaLnBrk="1" hangingPunct="1"/>
            <a:r>
              <a:rPr lang="en-US"/>
              <a:t>Use the 952 or email for questions and comments</a:t>
            </a:r>
          </a:p>
          <a:p>
            <a:pPr eaLnBrk="1" hangingPunct="1"/>
            <a:r>
              <a:rPr lang="en-US"/>
              <a:t>Avoid overloading emails with multiple problems </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D2F2E44B-8CD4-4FB8-98C5-D6E586E3E941}" type="slidenum">
              <a:rPr lang="en-US"/>
              <a:pPr>
                <a:defRPr/>
              </a:pPr>
              <a:t>9</a:t>
            </a:fld>
            <a:endParaRPr lang="en-US"/>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0" y="277813"/>
            <a:ext cx="9144000" cy="1474787"/>
          </a:xfrm>
        </p:spPr>
        <p:txBody>
          <a:bodyPr/>
          <a:lstStyle/>
          <a:p>
            <a:pPr eaLnBrk="1" hangingPunct="1"/>
            <a:r>
              <a:rPr lang="en-US"/>
              <a:t>Guidelines : </a:t>
            </a:r>
            <a:br>
              <a:rPr lang="en-US"/>
            </a:br>
            <a:r>
              <a:rPr lang="en-US"/>
              <a:t>Non-Latin Script Records</a:t>
            </a:r>
          </a:p>
        </p:txBody>
      </p:sp>
      <p:sp>
        <p:nvSpPr>
          <p:cNvPr id="32770" name="Rectangle 3"/>
          <p:cNvSpPr>
            <a:spLocks noGrp="1" noChangeArrowheads="1"/>
          </p:cNvSpPr>
          <p:nvPr>
            <p:ph type="body" idx="1"/>
          </p:nvPr>
        </p:nvSpPr>
        <p:spPr>
          <a:xfrm>
            <a:off x="762000" y="1905000"/>
            <a:ext cx="7696200" cy="4225925"/>
          </a:xfrm>
        </p:spPr>
        <p:txBody>
          <a:bodyPr/>
          <a:lstStyle/>
          <a:p>
            <a:pPr eaLnBrk="1" hangingPunct="1"/>
            <a:r>
              <a:rPr lang="en-US" sz="3400"/>
              <a:t>Send both NAR and surrogate pages for items by email</a:t>
            </a:r>
          </a:p>
          <a:p>
            <a:pPr eaLnBrk="1" hangingPunct="1"/>
            <a:endParaRPr lang="en-US" sz="3400"/>
          </a:p>
          <a:p>
            <a:pPr eaLnBrk="1" hangingPunct="1"/>
            <a:r>
              <a:rPr lang="en-US" sz="3400"/>
              <a:t>Label them for easy matching</a:t>
            </a:r>
          </a:p>
          <a:p>
            <a:pPr eaLnBrk="1" hangingPunct="1"/>
            <a:endParaRPr lang="en-US" sz="3400"/>
          </a:p>
          <a:p>
            <a:pPr eaLnBrk="1" hangingPunct="1"/>
            <a:r>
              <a:rPr lang="en-US" sz="3400"/>
              <a:t>Email reviewer </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1B3E920C-5506-49C9-BDAD-503C740F1B76}" type="slidenum">
              <a:rPr lang="en-US"/>
              <a:pPr>
                <a:defRPr/>
              </a:pPr>
              <a:t>10</a:t>
            </a:fld>
            <a:endParaRPr lang="en-US"/>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0" y="152400"/>
            <a:ext cx="9144000" cy="1139825"/>
          </a:xfrm>
        </p:spPr>
        <p:txBody>
          <a:bodyPr rtlCol="0">
            <a:normAutofit fontScale="90000"/>
          </a:bodyPr>
          <a:lstStyle/>
          <a:p>
            <a:pPr eaLnBrk="1" fontAlgn="auto" hangingPunct="1">
              <a:spcAft>
                <a:spcPts val="0"/>
              </a:spcAft>
              <a:defRPr/>
            </a:pPr>
            <a:r>
              <a:rPr lang="en-US"/>
              <a:t>Guidelines : </a:t>
            </a:r>
            <a:br>
              <a:rPr lang="en-US"/>
            </a:br>
            <a:r>
              <a:rPr lang="en-US"/>
              <a:t>Review Objectives</a:t>
            </a:r>
          </a:p>
        </p:txBody>
      </p:sp>
      <p:sp>
        <p:nvSpPr>
          <p:cNvPr id="34818" name="Rectangle 3"/>
          <p:cNvSpPr>
            <a:spLocks noGrp="1" noChangeArrowheads="1"/>
          </p:cNvSpPr>
          <p:nvPr>
            <p:ph type="body" idx="1"/>
          </p:nvPr>
        </p:nvSpPr>
        <p:spPr>
          <a:xfrm>
            <a:off x="457200" y="1717675"/>
            <a:ext cx="8229600" cy="4302125"/>
          </a:xfrm>
        </p:spPr>
        <p:txBody>
          <a:bodyPr/>
          <a:lstStyle/>
          <a:p>
            <a:pPr eaLnBrk="1" hangingPunct="1"/>
            <a:r>
              <a:rPr lang="en-US" sz="3400"/>
              <a:t>A representative range of records (language, levels of difficulty)</a:t>
            </a:r>
          </a:p>
          <a:p>
            <a:pPr eaLnBrk="1" hangingPunct="1"/>
            <a:endParaRPr lang="en-US" sz="3400"/>
          </a:p>
          <a:p>
            <a:pPr eaLnBrk="1" hangingPunct="1"/>
            <a:r>
              <a:rPr lang="en-US" sz="3400"/>
              <a:t>In sufficient volume</a:t>
            </a:r>
          </a:p>
          <a:p>
            <a:pPr eaLnBrk="1" hangingPunct="1"/>
            <a:endParaRPr lang="en-US" sz="3400"/>
          </a:p>
          <a:p>
            <a:pPr eaLnBrk="1" hangingPunct="1"/>
            <a:r>
              <a:rPr lang="en-US" sz="3400"/>
              <a:t>No more than 10% error rate in areas that affect access</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BB62E721-33EA-4C01-BF8D-8E6C69104EA9}" type="slidenum">
              <a:rPr lang="en-US"/>
              <a:pPr>
                <a:defRPr/>
              </a:pPr>
              <a:t>11</a:t>
            </a:fld>
            <a:endParaRPr lang="en-US"/>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0" y="304800"/>
            <a:ext cx="9144000" cy="1139825"/>
          </a:xfrm>
        </p:spPr>
        <p:txBody>
          <a:bodyPr rtlCol="0">
            <a:normAutofit fontScale="90000"/>
          </a:bodyPr>
          <a:lstStyle/>
          <a:p>
            <a:pPr eaLnBrk="1" fontAlgn="auto" hangingPunct="1">
              <a:spcAft>
                <a:spcPts val="0"/>
              </a:spcAft>
              <a:defRPr/>
            </a:pPr>
            <a:r>
              <a:rPr lang="en-US"/>
              <a:t>Guidelines : </a:t>
            </a:r>
            <a:br>
              <a:rPr lang="en-US"/>
            </a:br>
            <a:r>
              <a:rPr lang="en-US"/>
              <a:t>After Independence</a:t>
            </a:r>
          </a:p>
        </p:txBody>
      </p:sp>
      <p:sp>
        <p:nvSpPr>
          <p:cNvPr id="36866" name="Rectangle 3"/>
          <p:cNvSpPr>
            <a:spLocks noGrp="1" noChangeArrowheads="1"/>
          </p:cNvSpPr>
          <p:nvPr>
            <p:ph type="body" idx="1"/>
          </p:nvPr>
        </p:nvSpPr>
        <p:spPr>
          <a:xfrm>
            <a:off x="381000" y="1752600"/>
            <a:ext cx="8305800" cy="4800600"/>
          </a:xfrm>
        </p:spPr>
        <p:txBody>
          <a:bodyPr/>
          <a:lstStyle/>
          <a:p>
            <a:pPr eaLnBrk="1" hangingPunct="1"/>
            <a:r>
              <a:rPr lang="en-US"/>
              <a:t>Independent library handles its own review and quality control</a:t>
            </a:r>
          </a:p>
          <a:p>
            <a:pPr eaLnBrk="1" hangingPunct="1">
              <a:buFontTx/>
              <a:buNone/>
            </a:pPr>
            <a:endParaRPr lang="en-US"/>
          </a:p>
          <a:p>
            <a:pPr eaLnBrk="1" hangingPunct="1"/>
            <a:r>
              <a:rPr lang="en-US"/>
              <a:t>Send information to </a:t>
            </a:r>
            <a:r>
              <a:rPr lang="en-US">
                <a:hlinkClick r:id="rId3"/>
              </a:rPr>
              <a:t>naco@loc.gov</a:t>
            </a:r>
            <a:endParaRPr lang="en-US"/>
          </a:p>
          <a:p>
            <a:pPr lvl="1" eaLnBrk="1" hangingPunct="1"/>
            <a:r>
              <a:rPr lang="en-US"/>
              <a:t>Update duplicate to be kept, then send information regarding duplicate to be deleted</a:t>
            </a:r>
          </a:p>
          <a:p>
            <a:pPr lvl="1" eaLnBrk="1" hangingPunct="1"/>
            <a:r>
              <a:rPr lang="en-US"/>
              <a:t>Send BFM if needed (LCCNs)</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83C06029-2B33-4447-9BC7-E32788C6A031}" type="slidenum">
              <a:rPr lang="en-US"/>
              <a:pPr>
                <a:defRPr/>
              </a:pPr>
              <a:t>12</a:t>
            </a:fld>
            <a:endParaRPr lang="en-US"/>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0" y="0"/>
            <a:ext cx="9144000" cy="1524000"/>
          </a:xfrm>
        </p:spPr>
        <p:txBody>
          <a:bodyPr/>
          <a:lstStyle/>
          <a:p>
            <a:pPr eaLnBrk="1" hangingPunct="1"/>
            <a:r>
              <a:rPr lang="en-US" sz="4000"/>
              <a:t>Guidelines : After Independence </a:t>
            </a:r>
            <a:br>
              <a:rPr lang="en-US" sz="4000"/>
            </a:br>
            <a:r>
              <a:rPr lang="en-US" sz="4000"/>
              <a:t>Reporting Duplicates and BFM</a:t>
            </a:r>
          </a:p>
        </p:txBody>
      </p:sp>
      <p:sp>
        <p:nvSpPr>
          <p:cNvPr id="14340" name="Rectangle 3"/>
          <p:cNvSpPr>
            <a:spLocks noGrp="1" noChangeArrowheads="1"/>
          </p:cNvSpPr>
          <p:nvPr>
            <p:ph type="body" idx="1"/>
          </p:nvPr>
        </p:nvSpPr>
        <p:spPr>
          <a:xfrm>
            <a:off x="457200" y="2017713"/>
            <a:ext cx="8229600" cy="4114800"/>
          </a:xfrm>
        </p:spPr>
        <p:txBody>
          <a:bodyPr rtlCol="0">
            <a:normAutofit lnSpcReduction="10000"/>
          </a:bodyPr>
          <a:lstStyle/>
          <a:p>
            <a:pPr eaLnBrk="1" fontAlgn="auto" hangingPunct="1">
              <a:spcAft>
                <a:spcPts val="0"/>
              </a:spcAft>
              <a:buFont typeface="Arial" pitchFamily="34" charset="0"/>
              <a:buChar char="•"/>
              <a:defRPr/>
            </a:pPr>
            <a:r>
              <a:rPr lang="en-US" dirty="0"/>
              <a:t>Reports from OCLC make some duplicate and BFM reports unnecessary</a:t>
            </a:r>
          </a:p>
          <a:p>
            <a:pPr eaLnBrk="1" fontAlgn="auto" hangingPunct="1">
              <a:spcAft>
                <a:spcPts val="0"/>
              </a:spcAft>
              <a:buFont typeface="Arial" pitchFamily="34" charset="0"/>
              <a:buChar char="•"/>
              <a:defRPr/>
            </a:pPr>
            <a:r>
              <a:rPr lang="en-US" dirty="0"/>
              <a:t>NACO institutions may continue to report all duplicates and BFM if that simplifies the task</a:t>
            </a:r>
          </a:p>
          <a:p>
            <a:pPr eaLnBrk="1" fontAlgn="auto" hangingPunct="1">
              <a:spcAft>
                <a:spcPts val="0"/>
              </a:spcAft>
              <a:buFont typeface="Arial" pitchFamily="34" charset="0"/>
              <a:buChar char="•"/>
              <a:defRPr/>
            </a:pPr>
            <a:r>
              <a:rPr lang="en-US" dirty="0"/>
              <a:t>Reportable vs. non-reportable BFM document with guidelines:</a:t>
            </a:r>
          </a:p>
          <a:p>
            <a:pPr eaLnBrk="1" fontAlgn="auto" hangingPunct="1">
              <a:spcAft>
                <a:spcPts val="0"/>
              </a:spcAft>
              <a:buFontTx/>
              <a:buNone/>
              <a:defRPr/>
            </a:pPr>
            <a:r>
              <a:rPr lang="en-US" dirty="0"/>
              <a:t>	</a:t>
            </a:r>
            <a:r>
              <a:rPr lang="en-US" dirty="0">
                <a:hlinkClick r:id="rId3"/>
              </a:rPr>
              <a:t>http://www.loc.gov/aba/pcc/naco/bfmguide.html</a:t>
            </a:r>
            <a:endParaRPr lang="en-US" dirty="0"/>
          </a:p>
          <a:p>
            <a:pPr eaLnBrk="1" fontAlgn="auto" hangingPunct="1">
              <a:spcAft>
                <a:spcPts val="0"/>
              </a:spcAft>
              <a:buFontTx/>
              <a:buNone/>
              <a:defRPr/>
            </a:pPr>
            <a:endParaRPr lang="en-US" dirty="0"/>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D718B24A-9FAE-412D-B739-6D5199C1F39D}" type="slidenum">
              <a:rPr lang="en-US"/>
              <a:pPr>
                <a:defRPr/>
              </a:pPr>
              <a:t>13</a:t>
            </a:fld>
            <a:endParaRPr lang="en-US"/>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0" y="0"/>
            <a:ext cx="9144000" cy="1447800"/>
          </a:xfrm>
        </p:spPr>
        <p:txBody>
          <a:bodyPr/>
          <a:lstStyle/>
          <a:p>
            <a:pPr eaLnBrk="1" hangingPunct="1"/>
            <a:r>
              <a:rPr lang="en-US" sz="4000"/>
              <a:t>Guidelines : After Independence </a:t>
            </a:r>
            <a:br>
              <a:rPr lang="en-US" sz="4000"/>
            </a:br>
            <a:r>
              <a:rPr lang="en-US" sz="4000"/>
              <a:t>Non-Reportable Duplicates     </a:t>
            </a:r>
          </a:p>
        </p:txBody>
      </p:sp>
      <p:sp>
        <p:nvSpPr>
          <p:cNvPr id="40962" name="Rectangle 3"/>
          <p:cNvSpPr>
            <a:spLocks noGrp="1" noChangeArrowheads="1"/>
          </p:cNvSpPr>
          <p:nvPr>
            <p:ph type="body" idx="1"/>
          </p:nvPr>
        </p:nvSpPr>
        <p:spPr>
          <a:xfrm>
            <a:off x="457200" y="1793875"/>
            <a:ext cx="8229600" cy="4530725"/>
          </a:xfrm>
        </p:spPr>
        <p:txBody>
          <a:bodyPr/>
          <a:lstStyle/>
          <a:p>
            <a:pPr eaLnBrk="1" hangingPunct="1"/>
            <a:r>
              <a:rPr lang="en-US"/>
              <a:t>If the heading is identical on duplicate NARs, no BFM is needed</a:t>
            </a:r>
          </a:p>
          <a:p>
            <a:pPr eaLnBrk="1" hangingPunct="1"/>
            <a:r>
              <a:rPr lang="en-US"/>
              <a:t>NACO catalogers transfer data as needed and report deletion to </a:t>
            </a:r>
            <a:r>
              <a:rPr lang="en-US">
                <a:hlinkClick r:id="rId3"/>
              </a:rPr>
              <a:t>naco@loc.gov</a:t>
            </a:r>
            <a:r>
              <a:rPr lang="en-US"/>
              <a:t> </a:t>
            </a:r>
          </a:p>
          <a:p>
            <a:pPr eaLnBrk="1" hangingPunct="1"/>
            <a:r>
              <a:rPr lang="en-US"/>
              <a:t>OCLC periodically sends error reports to LC liaisons to delete the duplicate NAR</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F0DEB5CB-9012-40C8-A384-9A5F34A26D62}" type="slidenum">
              <a:rPr lang="en-US"/>
              <a:pPr>
                <a:defRPr/>
              </a:pPr>
              <a:t>14</a:t>
            </a:fld>
            <a:endParaRPr lang="en-US"/>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0" y="0"/>
            <a:ext cx="9144000" cy="1447800"/>
          </a:xfrm>
        </p:spPr>
        <p:txBody>
          <a:bodyPr/>
          <a:lstStyle/>
          <a:p>
            <a:pPr eaLnBrk="1" hangingPunct="1"/>
            <a:r>
              <a:rPr lang="en-US" sz="4000"/>
              <a:t> Guidelines : After Independence </a:t>
            </a:r>
            <a:br>
              <a:rPr lang="en-US" sz="4000"/>
            </a:br>
            <a:r>
              <a:rPr lang="en-US" sz="4000"/>
              <a:t> Reportable Duplicates</a:t>
            </a:r>
          </a:p>
        </p:txBody>
      </p:sp>
      <p:sp>
        <p:nvSpPr>
          <p:cNvPr id="43010" name="Rectangle 3"/>
          <p:cNvSpPr>
            <a:spLocks noGrp="1" noChangeArrowheads="1"/>
          </p:cNvSpPr>
          <p:nvPr>
            <p:ph type="body" idx="1"/>
          </p:nvPr>
        </p:nvSpPr>
        <p:spPr>
          <a:xfrm>
            <a:off x="533400" y="2017713"/>
            <a:ext cx="8193088" cy="4383087"/>
          </a:xfrm>
        </p:spPr>
        <p:txBody>
          <a:bodyPr/>
          <a:lstStyle/>
          <a:p>
            <a:pPr eaLnBrk="1" hangingPunct="1"/>
            <a:r>
              <a:rPr lang="en-US"/>
              <a:t>If the heading is NOT identical on duplicate NARs, BFM may be necessary</a:t>
            </a:r>
          </a:p>
          <a:p>
            <a:pPr eaLnBrk="1" hangingPunct="1"/>
            <a:r>
              <a:rPr lang="en-US"/>
              <a:t>NACO catalogers fix NARs, report the duplicate and the BFM to </a:t>
            </a:r>
            <a:r>
              <a:rPr lang="en-US">
                <a:hlinkClick r:id="rId3"/>
              </a:rPr>
              <a:t>naco@loc.gov</a:t>
            </a:r>
            <a:r>
              <a:rPr lang="en-US"/>
              <a:t> as needed</a:t>
            </a:r>
          </a:p>
          <a:p>
            <a:pPr eaLnBrk="1" hangingPunct="1"/>
            <a:r>
              <a:rPr lang="en-US"/>
              <a:t>PCC specialist deletes duplicates and does BFM</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908A0801-52EF-47A0-9122-B1B455FC2A0E}" type="slidenum">
              <a:rPr lang="en-US"/>
              <a:pPr>
                <a:defRPr/>
              </a:pPr>
              <a:t>15</a:t>
            </a:fld>
            <a:endParaRPr lang="en-US"/>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0" y="152400"/>
            <a:ext cx="9144000" cy="1371600"/>
          </a:xfrm>
        </p:spPr>
        <p:txBody>
          <a:bodyPr rtlCol="0">
            <a:normAutofit fontScale="90000"/>
          </a:bodyPr>
          <a:lstStyle/>
          <a:p>
            <a:pPr eaLnBrk="1" fontAlgn="auto" hangingPunct="1">
              <a:spcAft>
                <a:spcPts val="0"/>
              </a:spcAft>
              <a:defRPr/>
            </a:pPr>
            <a:r>
              <a:rPr lang="en-US"/>
              <a:t>Guidelines : After Independence </a:t>
            </a:r>
            <a:br>
              <a:rPr lang="en-US"/>
            </a:br>
            <a:r>
              <a:rPr lang="en-US"/>
              <a:t>Duplicate/BFM Message</a:t>
            </a:r>
          </a:p>
        </p:txBody>
      </p:sp>
      <p:sp>
        <p:nvSpPr>
          <p:cNvPr id="45058" name="Rectangle 3"/>
          <p:cNvSpPr>
            <a:spLocks noGrp="1" noChangeArrowheads="1"/>
          </p:cNvSpPr>
          <p:nvPr>
            <p:ph type="body" idx="1"/>
          </p:nvPr>
        </p:nvSpPr>
        <p:spPr>
          <a:xfrm>
            <a:off x="457200" y="2362200"/>
            <a:ext cx="8229600" cy="3844925"/>
          </a:xfrm>
        </p:spPr>
        <p:txBody>
          <a:bodyPr/>
          <a:lstStyle/>
          <a:p>
            <a:pPr eaLnBrk="1" hangingPunct="1">
              <a:buFontTx/>
              <a:buNone/>
            </a:pPr>
            <a:r>
              <a:rPr lang="en-US" sz="3400"/>
              <a:t>Identify which NAR to keep and which to delete and email that information to </a:t>
            </a:r>
            <a:r>
              <a:rPr lang="en-US" sz="3400">
                <a:hlinkClick r:id="rId3"/>
              </a:rPr>
              <a:t>naco@loc.gov</a:t>
            </a:r>
            <a:r>
              <a:rPr lang="en-US" sz="3400"/>
              <a:t> </a:t>
            </a:r>
          </a:p>
          <a:p>
            <a:pPr lvl="1" eaLnBrk="1" hangingPunct="1"/>
            <a:r>
              <a:rPr lang="en-US" sz="3000"/>
              <a:t>Include both the </a:t>
            </a:r>
            <a:r>
              <a:rPr lang="en-US" sz="3000" b="1">
                <a:solidFill>
                  <a:srgbClr val="3333F0"/>
                </a:solidFill>
              </a:rPr>
              <a:t>LCCNs</a:t>
            </a:r>
            <a:r>
              <a:rPr lang="en-US" sz="3000"/>
              <a:t> and the 1XX of the NARs </a:t>
            </a:r>
          </a:p>
          <a:p>
            <a:pPr lvl="1" eaLnBrk="1" hangingPunct="1"/>
            <a:r>
              <a:rPr lang="en-US" sz="3000"/>
              <a:t>Include the </a:t>
            </a:r>
            <a:r>
              <a:rPr lang="en-US" sz="3000" b="1">
                <a:solidFill>
                  <a:srgbClr val="3333F0"/>
                </a:solidFill>
              </a:rPr>
              <a:t>LCCNs</a:t>
            </a:r>
            <a:r>
              <a:rPr lang="en-US" sz="3000"/>
              <a:t> for the bibliographic records as well</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A180954A-7490-4E3F-8050-FABDCB6346D2}" type="slidenum">
              <a:rPr lang="en-US"/>
              <a:pPr>
                <a:defRPr/>
              </a:pPr>
              <a:t>16</a:t>
            </a:fld>
            <a:endParaRPr lang="en-US"/>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0" y="0"/>
            <a:ext cx="9144000" cy="1760538"/>
          </a:xfrm>
        </p:spPr>
        <p:txBody>
          <a:bodyPr/>
          <a:lstStyle/>
          <a:p>
            <a:pPr eaLnBrk="1" hangingPunct="1"/>
            <a:r>
              <a:rPr lang="en-US" sz="4000"/>
              <a:t>Guidelines : After Independence </a:t>
            </a:r>
            <a:br>
              <a:rPr lang="en-US" sz="4000"/>
            </a:br>
            <a:r>
              <a:rPr lang="en-US" sz="4000"/>
              <a:t>Duplicate/BFM Reports</a:t>
            </a:r>
          </a:p>
        </p:txBody>
      </p:sp>
      <p:sp>
        <p:nvSpPr>
          <p:cNvPr id="47106" name="Rectangle 3"/>
          <p:cNvSpPr>
            <a:spLocks noGrp="1" noChangeArrowheads="1"/>
          </p:cNvSpPr>
          <p:nvPr>
            <p:ph type="body" idx="1"/>
          </p:nvPr>
        </p:nvSpPr>
        <p:spPr>
          <a:xfrm>
            <a:off x="762000" y="2057400"/>
            <a:ext cx="7772400" cy="4114800"/>
          </a:xfrm>
        </p:spPr>
        <p:txBody>
          <a:bodyPr/>
          <a:lstStyle/>
          <a:p>
            <a:pPr eaLnBrk="1" hangingPunct="1"/>
            <a:r>
              <a:rPr lang="en-US" sz="3400"/>
              <a:t>Duplicate NAR deletion and BFM of bibliographic records must be done at LC for proper redistribution of the records</a:t>
            </a:r>
          </a:p>
          <a:p>
            <a:pPr eaLnBrk="1" hangingPunct="1"/>
            <a:r>
              <a:rPr lang="en-US" sz="3400"/>
              <a:t>LC</a:t>
            </a:r>
            <a:r>
              <a:rPr lang="en-US" sz="3400" b="1">
                <a:solidFill>
                  <a:srgbClr val="3333F0"/>
                </a:solidFill>
              </a:rPr>
              <a:t> </a:t>
            </a:r>
            <a:r>
              <a:rPr lang="en-US" sz="3400"/>
              <a:t>will handle the file maintenance locally, forwarding within LC as appropriate</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0748A5FA-AFF3-46FA-90F0-B3A098B7ABDE}" type="slidenum">
              <a:rPr lang="en-US"/>
              <a:pPr>
                <a:defRPr/>
              </a:pPr>
              <a:t>17</a:t>
            </a:fld>
            <a:endParaRPr lang="en-US"/>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0" y="152400"/>
            <a:ext cx="9144000" cy="1600200"/>
          </a:xfrm>
        </p:spPr>
        <p:txBody>
          <a:bodyPr/>
          <a:lstStyle/>
          <a:p>
            <a:pPr eaLnBrk="1" hangingPunct="1"/>
            <a:r>
              <a:rPr lang="en-US"/>
              <a:t>Guidelines : Duplicate/BFM Reports in Review Process</a:t>
            </a:r>
          </a:p>
        </p:txBody>
      </p:sp>
      <p:sp>
        <p:nvSpPr>
          <p:cNvPr id="48130" name="Rectangle 3"/>
          <p:cNvSpPr>
            <a:spLocks noGrp="1" noChangeArrowheads="1"/>
          </p:cNvSpPr>
          <p:nvPr>
            <p:ph type="body" idx="1"/>
          </p:nvPr>
        </p:nvSpPr>
        <p:spPr>
          <a:xfrm>
            <a:off x="457200" y="2098675"/>
            <a:ext cx="8229600" cy="4530725"/>
          </a:xfrm>
        </p:spPr>
        <p:txBody>
          <a:bodyPr/>
          <a:lstStyle/>
          <a:p>
            <a:pPr eaLnBrk="1" hangingPunct="1"/>
            <a:r>
              <a:rPr lang="en-US" dirty="0"/>
              <a:t>If your NACO reviewer is an LC cataloger, duplicates and BFM can be handled directly by the reviewer</a:t>
            </a:r>
          </a:p>
          <a:p>
            <a:pPr eaLnBrk="1" hangingPunct="1"/>
            <a:r>
              <a:rPr lang="en-US" dirty="0"/>
              <a:t>If your NACO reviewer is at another institution, you and your reviewer decide who reports deletion/BFM requests to LC PTCP (naco@loc.gov) </a:t>
            </a:r>
            <a:endParaRPr lang="en-US" b="1" dirty="0">
              <a:solidFill>
                <a:srgbClr val="3333F0"/>
              </a:solidFill>
            </a:endParaRP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482E76BA-B3B5-4F74-9B97-B48FA19C0C79}" type="slidenum">
              <a:rPr lang="en-US"/>
              <a:pPr>
                <a:defRPr/>
              </a:pPr>
              <a:t>18</a:t>
            </a:fld>
            <a:endParaRPr lang="en-US"/>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0" y="277813"/>
            <a:ext cx="9144000" cy="1322387"/>
          </a:xfrm>
        </p:spPr>
        <p:txBody>
          <a:bodyPr rtlCol="0">
            <a:normAutofit fontScale="90000"/>
          </a:bodyPr>
          <a:lstStyle/>
          <a:p>
            <a:pPr eaLnBrk="1" fontAlgn="auto" hangingPunct="1">
              <a:spcAft>
                <a:spcPts val="0"/>
              </a:spcAft>
              <a:defRPr/>
            </a:pPr>
            <a:r>
              <a:rPr lang="en-US"/>
              <a:t>Guidelines : </a:t>
            </a:r>
            <a:br>
              <a:rPr lang="en-US"/>
            </a:br>
            <a:r>
              <a:rPr lang="en-US"/>
              <a:t>Keep Work Current	</a:t>
            </a:r>
          </a:p>
        </p:txBody>
      </p:sp>
      <p:sp>
        <p:nvSpPr>
          <p:cNvPr id="50178" name="Rectangle 3"/>
          <p:cNvSpPr>
            <a:spLocks noGrp="1" noChangeArrowheads="1"/>
          </p:cNvSpPr>
          <p:nvPr>
            <p:ph type="body" idx="1"/>
          </p:nvPr>
        </p:nvSpPr>
        <p:spPr>
          <a:xfrm>
            <a:off x="685800" y="2098675"/>
            <a:ext cx="7772400" cy="3540125"/>
          </a:xfrm>
        </p:spPr>
        <p:txBody>
          <a:bodyPr/>
          <a:lstStyle/>
          <a:p>
            <a:pPr eaLnBrk="1" hangingPunct="1"/>
            <a:r>
              <a:rPr lang="en-US" b="1"/>
              <a:t>24-hour rule </a:t>
            </a:r>
            <a:r>
              <a:rPr lang="en-US"/>
              <a:t>– Any record that’s been in a save file for over 24 hours must have 1XX and 4XX searched again before contribution!!</a:t>
            </a:r>
          </a:p>
          <a:p>
            <a:pPr eaLnBrk="1" hangingPunct="1"/>
            <a:r>
              <a:rPr lang="en-US"/>
              <a:t>Avoid backlog in local or utility save files</a:t>
            </a:r>
          </a:p>
          <a:p>
            <a:pPr eaLnBrk="1" hangingPunct="1">
              <a:buFontTx/>
              <a:buNone/>
            </a:pPr>
            <a:endParaRPr lang="en-US"/>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6E2E7DFC-1C3B-48F8-BDB6-BD40A2487157}" type="slidenum">
              <a:rPr lang="en-US"/>
              <a:pPr>
                <a:defRPr/>
              </a:pPr>
              <a:t>19</a:t>
            </a:fld>
            <a:endParaRPr lang="en-US"/>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0" y="228600"/>
            <a:ext cx="9144000" cy="1398588"/>
          </a:xfrm>
        </p:spPr>
        <p:txBody>
          <a:bodyPr rtlCol="0">
            <a:normAutofit fontScale="90000"/>
          </a:bodyPr>
          <a:lstStyle/>
          <a:p>
            <a:pPr eaLnBrk="1" fontAlgn="auto" hangingPunct="1">
              <a:spcAft>
                <a:spcPts val="0"/>
              </a:spcAft>
              <a:defRPr/>
            </a:pPr>
            <a:r>
              <a:rPr lang="en-US"/>
              <a:t>Guidelines : </a:t>
            </a:r>
            <a:br>
              <a:rPr lang="en-US"/>
            </a:br>
            <a:r>
              <a:rPr lang="en-US"/>
              <a:t>One NACO Contact</a:t>
            </a:r>
          </a:p>
        </p:txBody>
      </p:sp>
      <p:sp>
        <p:nvSpPr>
          <p:cNvPr id="52226" name="Rectangle 3"/>
          <p:cNvSpPr>
            <a:spLocks noGrp="1" noChangeArrowheads="1"/>
          </p:cNvSpPr>
          <p:nvPr>
            <p:ph type="body" idx="1"/>
          </p:nvPr>
        </p:nvSpPr>
        <p:spPr>
          <a:xfrm>
            <a:off x="457200" y="2022475"/>
            <a:ext cx="8229600" cy="3921125"/>
          </a:xfrm>
        </p:spPr>
        <p:txBody>
          <a:bodyPr/>
          <a:lstStyle/>
          <a:p>
            <a:pPr eaLnBrk="1" hangingPunct="1"/>
            <a:r>
              <a:rPr lang="en-US"/>
              <a:t>To keep communications straight, one NACO contact at your library works with a reviewer</a:t>
            </a:r>
          </a:p>
          <a:p>
            <a:pPr eaLnBrk="1" hangingPunct="1"/>
            <a:endParaRPr lang="en-US"/>
          </a:p>
          <a:p>
            <a:pPr eaLnBrk="1" hangingPunct="1"/>
            <a:r>
              <a:rPr lang="en-US"/>
              <a:t>Have a back-up NACO contact</a:t>
            </a:r>
          </a:p>
          <a:p>
            <a:pPr eaLnBrk="1" hangingPunct="1"/>
            <a:endParaRPr lang="en-US"/>
          </a:p>
          <a:p>
            <a:pPr eaLnBrk="1" hangingPunct="1"/>
            <a:r>
              <a:rPr lang="en-US"/>
              <a:t>Provide continuity when staff changes</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53B08846-31F8-4B7E-8CC1-BAFBA3C26152}" type="slidenum">
              <a:rPr lang="en-US"/>
              <a:pPr>
                <a:defRPr/>
              </a:pPr>
              <a:t>20</a:t>
            </a:fld>
            <a:endParaRPr lang="en-US"/>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0" y="152400"/>
            <a:ext cx="9144000" cy="1189038"/>
          </a:xfrm>
        </p:spPr>
        <p:txBody>
          <a:bodyPr rtlCol="0">
            <a:normAutofit fontScale="90000"/>
          </a:bodyPr>
          <a:lstStyle/>
          <a:p>
            <a:pPr eaLnBrk="1" fontAlgn="auto" hangingPunct="1">
              <a:spcAft>
                <a:spcPts val="0"/>
              </a:spcAft>
              <a:defRPr/>
            </a:pPr>
            <a:r>
              <a:rPr lang="en-US"/>
              <a:t>Guidelines : </a:t>
            </a:r>
            <a:br>
              <a:rPr lang="en-US"/>
            </a:br>
            <a:r>
              <a:rPr lang="en-US"/>
              <a:t>Keep In Touch</a:t>
            </a:r>
          </a:p>
        </p:txBody>
      </p:sp>
      <p:sp>
        <p:nvSpPr>
          <p:cNvPr id="54274" name="Rectangle 3"/>
          <p:cNvSpPr>
            <a:spLocks noGrp="1" noChangeArrowheads="1"/>
          </p:cNvSpPr>
          <p:nvPr>
            <p:ph type="body" idx="1"/>
          </p:nvPr>
        </p:nvSpPr>
        <p:spPr>
          <a:xfrm>
            <a:off x="457200" y="2133600"/>
            <a:ext cx="8229600" cy="3616325"/>
          </a:xfrm>
        </p:spPr>
        <p:txBody>
          <a:bodyPr/>
          <a:lstStyle/>
          <a:p>
            <a:pPr eaLnBrk="1" hangingPunct="1">
              <a:lnSpc>
                <a:spcPct val="90000"/>
              </a:lnSpc>
            </a:pPr>
            <a:r>
              <a:rPr lang="en-US" dirty="0"/>
              <a:t>Let us know if problems arise</a:t>
            </a:r>
          </a:p>
          <a:p>
            <a:pPr eaLnBrk="1" hangingPunct="1">
              <a:lnSpc>
                <a:spcPct val="90000"/>
              </a:lnSpc>
            </a:pPr>
            <a:endParaRPr lang="en-US" dirty="0"/>
          </a:p>
          <a:p>
            <a:pPr eaLnBrk="1" hangingPunct="1">
              <a:lnSpc>
                <a:spcPct val="90000"/>
              </a:lnSpc>
            </a:pPr>
            <a:r>
              <a:rPr lang="en-US" dirty="0"/>
              <a:t>Follow up if queries are unanswered</a:t>
            </a:r>
          </a:p>
          <a:p>
            <a:pPr eaLnBrk="1" hangingPunct="1">
              <a:lnSpc>
                <a:spcPct val="90000"/>
              </a:lnSpc>
            </a:pPr>
            <a:endParaRPr lang="en-US" dirty="0"/>
          </a:p>
          <a:p>
            <a:pPr eaLnBrk="1" hangingPunct="1">
              <a:lnSpc>
                <a:spcPct val="90000"/>
              </a:lnSpc>
            </a:pPr>
            <a:r>
              <a:rPr lang="en-US" dirty="0"/>
              <a:t>NACO contact in LC Policy, Training, and Cooperative Programs Division (PTCP): naco@loc.gov</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303FD74D-31A5-40DD-93C6-07BB57C8945C}" type="slidenum">
              <a:rPr lang="en-US"/>
              <a:pPr>
                <a:defRPr/>
              </a:pPr>
              <a:t>21</a:t>
            </a:fld>
            <a:endParaRPr lang="en-US"/>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0" y="0"/>
            <a:ext cx="9144000" cy="1417638"/>
          </a:xfrm>
        </p:spPr>
        <p:txBody>
          <a:bodyPr rtlCol="0">
            <a:normAutofit fontScale="90000"/>
          </a:bodyPr>
          <a:lstStyle/>
          <a:p>
            <a:pPr eaLnBrk="1" fontAlgn="auto" hangingPunct="1">
              <a:spcAft>
                <a:spcPts val="0"/>
              </a:spcAft>
              <a:defRPr/>
            </a:pPr>
            <a:r>
              <a:rPr lang="en-US" dirty="0"/>
              <a:t>Guidelines : </a:t>
            </a:r>
            <a:br>
              <a:rPr lang="en-US" dirty="0"/>
            </a:br>
            <a:r>
              <a:rPr lang="en-US" dirty="0"/>
              <a:t>Enter Your Statistics</a:t>
            </a:r>
          </a:p>
        </p:txBody>
      </p:sp>
      <p:sp>
        <p:nvSpPr>
          <p:cNvPr id="25604" name="Rectangle 3"/>
          <p:cNvSpPr>
            <a:spLocks noGrp="1" noChangeArrowheads="1"/>
          </p:cNvSpPr>
          <p:nvPr>
            <p:ph type="body" idx="1"/>
          </p:nvPr>
        </p:nvSpPr>
        <p:spPr>
          <a:xfrm>
            <a:off x="457200" y="1752600"/>
            <a:ext cx="8382000" cy="4378325"/>
          </a:xfrm>
        </p:spPr>
        <p:txBody>
          <a:bodyPr rtlCol="0">
            <a:normAutofit fontScale="92500" lnSpcReduction="20000"/>
          </a:bodyPr>
          <a:lstStyle/>
          <a:p>
            <a:pPr eaLnBrk="1" fontAlgn="auto" hangingPunct="1">
              <a:spcAft>
                <a:spcPts val="0"/>
              </a:spcAft>
              <a:buFont typeface="Arial" pitchFamily="34" charset="0"/>
              <a:buChar char="•"/>
              <a:defRPr/>
            </a:pPr>
            <a:r>
              <a:rPr lang="en-US" dirty="0"/>
              <a:t>Report statistics at least twice a year using the PCC Directory (with option to report more frequently)</a:t>
            </a:r>
          </a:p>
          <a:p>
            <a:pPr marL="0" indent="0" eaLnBrk="1" fontAlgn="auto" hangingPunct="1">
              <a:spcAft>
                <a:spcPts val="0"/>
              </a:spcAft>
              <a:buFontTx/>
              <a:buNone/>
              <a:defRPr/>
            </a:pPr>
            <a:r>
              <a:rPr lang="en-US" dirty="0"/>
              <a:t>	</a:t>
            </a:r>
            <a:r>
              <a:rPr lang="en-CA" dirty="0">
                <a:hlinkClick r:id="rId3"/>
              </a:rPr>
              <a:t>https://pccdirectory.loc.gov</a:t>
            </a:r>
            <a:endParaRPr lang="en-US" dirty="0">
              <a:latin typeface="Arial" charset="0"/>
            </a:endParaRPr>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dirty="0"/>
              <a:t>NACO categories (except for series):</a:t>
            </a:r>
          </a:p>
          <a:p>
            <a:pPr lvl="1" eaLnBrk="1" fontAlgn="auto" hangingPunct="1">
              <a:spcAft>
                <a:spcPts val="0"/>
              </a:spcAft>
              <a:buFont typeface="Arial" pitchFamily="34" charset="0"/>
              <a:buChar char="•"/>
              <a:defRPr/>
            </a:pPr>
            <a:r>
              <a:rPr lang="en-US" dirty="0"/>
              <a:t>New NARs (new NACO authority records)</a:t>
            </a:r>
          </a:p>
          <a:p>
            <a:pPr lvl="1" eaLnBrk="1" fontAlgn="auto" hangingPunct="1">
              <a:spcAft>
                <a:spcPts val="0"/>
              </a:spcAft>
              <a:buFont typeface="Arial" pitchFamily="34" charset="0"/>
              <a:buChar char="•"/>
              <a:defRPr/>
            </a:pPr>
            <a:r>
              <a:rPr lang="en-US" dirty="0"/>
              <a:t>Changed NARs (updated NACO authority records) </a:t>
            </a:r>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dirty="0"/>
              <a:t>PCC Directory documentation</a:t>
            </a:r>
          </a:p>
          <a:p>
            <a:pPr marL="0" indent="0" eaLnBrk="1" fontAlgn="auto" hangingPunct="1">
              <a:spcAft>
                <a:spcPts val="0"/>
              </a:spcAft>
              <a:buNone/>
              <a:defRPr/>
            </a:pPr>
            <a:r>
              <a:rPr lang="en-US" dirty="0"/>
              <a:t>	</a:t>
            </a:r>
            <a:r>
              <a:rPr lang="en-US" dirty="0">
                <a:hlinkClick r:id="rId4"/>
              </a:rPr>
              <a:t>https://www.loc.gov/aba/pcc/pccd/index.html</a:t>
            </a:r>
            <a:endParaRPr lang="en-US" dirty="0"/>
          </a:p>
          <a:p>
            <a:pPr marL="0" indent="0" eaLnBrk="1" fontAlgn="auto" hangingPunct="1">
              <a:spcAft>
                <a:spcPts val="0"/>
              </a:spcAft>
              <a:buNone/>
              <a:defRPr/>
            </a:pPr>
            <a:endParaRPr lang="en-US" dirty="0"/>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621FC81A-E80C-4674-8F09-062921855064}" type="slidenum">
              <a:rPr lang="en-US"/>
              <a:pPr>
                <a:defRPr/>
              </a:pPr>
              <a:t>22</a:t>
            </a:fld>
            <a:endParaRPr lang="en-US"/>
          </a:p>
        </p:txBody>
      </p:sp>
    </p:spTree>
    <p:extLst>
      <p:ext uri="{BB962C8B-B14F-4D97-AF65-F5344CB8AC3E}">
        <p14:creationId xmlns:p14="http://schemas.microsoft.com/office/powerpoint/2010/main" val="3007336421"/>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0" y="0"/>
            <a:ext cx="9144000" cy="1417638"/>
          </a:xfrm>
        </p:spPr>
        <p:txBody>
          <a:bodyPr rtlCol="0">
            <a:normAutofit fontScale="90000"/>
          </a:bodyPr>
          <a:lstStyle/>
          <a:p>
            <a:pPr eaLnBrk="1" fontAlgn="auto" hangingPunct="1">
              <a:spcAft>
                <a:spcPts val="0"/>
              </a:spcAft>
              <a:defRPr/>
            </a:pPr>
            <a:r>
              <a:rPr lang="en-US"/>
              <a:t>Guidelines : </a:t>
            </a:r>
            <a:br>
              <a:rPr lang="en-US"/>
            </a:br>
            <a:r>
              <a:rPr lang="en-US"/>
              <a:t>Track Your Contributions</a:t>
            </a:r>
          </a:p>
        </p:txBody>
      </p:sp>
      <p:sp>
        <p:nvSpPr>
          <p:cNvPr id="25604" name="Rectangle 3"/>
          <p:cNvSpPr>
            <a:spLocks noGrp="1" noChangeArrowheads="1"/>
          </p:cNvSpPr>
          <p:nvPr>
            <p:ph type="body" idx="1"/>
          </p:nvPr>
        </p:nvSpPr>
        <p:spPr>
          <a:xfrm>
            <a:off x="457200" y="1752600"/>
            <a:ext cx="8382000" cy="4378325"/>
          </a:xfrm>
        </p:spPr>
        <p:txBody>
          <a:bodyPr rtlCol="0">
            <a:normAutofit fontScale="92500" lnSpcReduction="20000"/>
          </a:bodyPr>
          <a:lstStyle/>
          <a:p>
            <a:pPr eaLnBrk="1" fontAlgn="auto" hangingPunct="1">
              <a:spcAft>
                <a:spcPts val="0"/>
              </a:spcAft>
              <a:buFont typeface="Arial" pitchFamily="34" charset="0"/>
              <a:buChar char="•"/>
              <a:defRPr/>
            </a:pPr>
            <a:r>
              <a:rPr lang="en-US" dirty="0"/>
              <a:t>View your Statistics Report in the PCC Directory</a:t>
            </a:r>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dirty="0"/>
              <a:t>Semi-annual stats can also be viewed at:</a:t>
            </a:r>
          </a:p>
          <a:p>
            <a:pPr marL="0" indent="0" eaLnBrk="1" fontAlgn="auto" hangingPunct="1">
              <a:spcAft>
                <a:spcPts val="0"/>
              </a:spcAft>
              <a:buFontTx/>
              <a:buNone/>
              <a:defRPr/>
            </a:pPr>
            <a:r>
              <a:rPr lang="en-US" dirty="0"/>
              <a:t>	</a:t>
            </a:r>
            <a:r>
              <a:rPr lang="en-US" dirty="0">
                <a:hlinkClick r:id="rId3"/>
              </a:rPr>
              <a:t>http://www.loc.gov/aba/pcc/stats.html</a:t>
            </a:r>
            <a:endParaRPr lang="en-US" dirty="0"/>
          </a:p>
          <a:p>
            <a:pPr marL="0" indent="0" eaLnBrk="1" fontAlgn="auto" hangingPunct="1">
              <a:spcAft>
                <a:spcPts val="0"/>
              </a:spcAft>
              <a:buFontTx/>
              <a:buNone/>
              <a:defRPr/>
            </a:pPr>
            <a:endParaRPr lang="en-US" dirty="0"/>
          </a:p>
          <a:p>
            <a:pPr lvl="1" eaLnBrk="1" fontAlgn="auto" hangingPunct="1">
              <a:spcAft>
                <a:spcPts val="0"/>
              </a:spcAft>
              <a:defRPr/>
            </a:pPr>
            <a:r>
              <a:rPr lang="en-US" dirty="0"/>
              <a:t>Monthly contribution stats are sorted by institution name</a:t>
            </a:r>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dirty="0"/>
              <a:t>New and changed NARs count toward annual institutional goals</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621FC81A-E80C-4674-8F09-062921855064}" type="slidenum">
              <a:rPr lang="en-US"/>
              <a:pPr>
                <a:defRPr/>
              </a:pPr>
              <a:t>23</a:t>
            </a:fld>
            <a:endParaRPr lang="en-US"/>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0" y="-19050"/>
            <a:ext cx="9144000" cy="1417638"/>
          </a:xfrm>
        </p:spPr>
        <p:txBody>
          <a:bodyPr rtlCol="0">
            <a:normAutofit fontScale="90000"/>
          </a:bodyPr>
          <a:lstStyle/>
          <a:p>
            <a:pPr eaLnBrk="1" fontAlgn="auto" hangingPunct="1">
              <a:spcAft>
                <a:spcPts val="0"/>
              </a:spcAft>
              <a:defRPr/>
            </a:pPr>
            <a:r>
              <a:rPr lang="en-US"/>
              <a:t>Guidelines : </a:t>
            </a:r>
            <a:br>
              <a:rPr lang="en-US"/>
            </a:br>
            <a:r>
              <a:rPr lang="en-US"/>
              <a:t>Training Resources Online</a:t>
            </a:r>
          </a:p>
        </p:txBody>
      </p:sp>
      <p:sp>
        <p:nvSpPr>
          <p:cNvPr id="26628" name="Rectangle 3"/>
          <p:cNvSpPr>
            <a:spLocks noGrp="1" noChangeArrowheads="1"/>
          </p:cNvSpPr>
          <p:nvPr>
            <p:ph type="body" idx="1"/>
          </p:nvPr>
        </p:nvSpPr>
        <p:spPr>
          <a:xfrm>
            <a:off x="457200" y="2178050"/>
            <a:ext cx="8229600" cy="4683125"/>
          </a:xfrm>
        </p:spPr>
        <p:txBody>
          <a:bodyPr rtlCol="0">
            <a:normAutofit/>
          </a:bodyPr>
          <a:lstStyle/>
          <a:p>
            <a:pPr eaLnBrk="1" fontAlgn="auto" hangingPunct="1">
              <a:spcAft>
                <a:spcPts val="0"/>
              </a:spcAft>
              <a:buFont typeface="Arial" pitchFamily="34" charset="0"/>
              <a:buChar char="•"/>
              <a:defRPr/>
            </a:pPr>
            <a:r>
              <a:rPr lang="en-US" dirty="0"/>
              <a:t>Training materials for PCC NACO Institutes:</a:t>
            </a:r>
          </a:p>
          <a:p>
            <a:pPr marL="0" indent="0" eaLnBrk="1" fontAlgn="auto" hangingPunct="1">
              <a:spcAft>
                <a:spcPts val="0"/>
              </a:spcAft>
              <a:buFontTx/>
              <a:buNone/>
              <a:defRPr/>
            </a:pPr>
            <a:r>
              <a:rPr lang="en-US" sz="2800" dirty="0">
                <a:latin typeface="Arial" charset="0"/>
                <a:hlinkClick r:id="rId3"/>
              </a:rPr>
              <a:t>http://www.loc.gov/catworkshop/courses/naco-RDA/index.html</a:t>
            </a:r>
            <a:endParaRPr lang="en-US" sz="2800" dirty="0">
              <a:latin typeface="Arial" charset="0"/>
            </a:endParaRPr>
          </a:p>
          <a:p>
            <a:pPr marL="0" indent="0" eaLnBrk="1" fontAlgn="auto" hangingPunct="1">
              <a:spcAft>
                <a:spcPts val="0"/>
              </a:spcAft>
              <a:buFontTx/>
              <a:buNone/>
              <a:defRPr/>
            </a:pPr>
            <a:endParaRPr lang="en-US" sz="2600" dirty="0"/>
          </a:p>
          <a:p>
            <a:pPr eaLnBrk="1" fontAlgn="auto" hangingPunct="1">
              <a:spcAft>
                <a:spcPts val="0"/>
              </a:spcAft>
              <a:buFont typeface="Arial" pitchFamily="34" charset="0"/>
              <a:buChar char="•"/>
              <a:defRPr/>
            </a:pPr>
            <a:r>
              <a:rPr lang="en-US" dirty="0"/>
              <a:t>General NACO information:</a:t>
            </a:r>
          </a:p>
          <a:p>
            <a:pPr marL="0" indent="0" eaLnBrk="1" fontAlgn="auto" hangingPunct="1">
              <a:spcAft>
                <a:spcPts val="0"/>
              </a:spcAft>
              <a:buFontTx/>
              <a:buNone/>
              <a:defRPr/>
            </a:pPr>
            <a:r>
              <a:rPr lang="en-US" sz="2800" dirty="0">
                <a:latin typeface="Arial" charset="0"/>
                <a:hlinkClick r:id="rId4"/>
              </a:rPr>
              <a:t>http://www.loc.gov/aba/pcc/naco/</a:t>
            </a:r>
            <a:endParaRPr lang="en-US" sz="2800" dirty="0">
              <a:latin typeface="Arial" charset="0"/>
            </a:endParaRP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D253BA28-4BD2-459C-B0EA-55F387CC411B}" type="slidenum">
              <a:rPr lang="en-US"/>
              <a:pPr>
                <a:defRPr/>
              </a:pPr>
              <a:t>24</a:t>
            </a:fld>
            <a:endParaRPr lang="en-US"/>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0" y="0"/>
            <a:ext cx="9144000" cy="1417638"/>
          </a:xfrm>
        </p:spPr>
        <p:txBody>
          <a:bodyPr rtlCol="0">
            <a:normAutofit fontScale="90000"/>
          </a:bodyPr>
          <a:lstStyle/>
          <a:p>
            <a:pPr eaLnBrk="1" fontAlgn="auto" hangingPunct="1">
              <a:spcAft>
                <a:spcPts val="0"/>
              </a:spcAft>
              <a:defRPr/>
            </a:pPr>
            <a:r>
              <a:rPr lang="en-US"/>
              <a:t>Guidelines : </a:t>
            </a:r>
            <a:br>
              <a:rPr lang="en-US"/>
            </a:br>
            <a:r>
              <a:rPr lang="en-US"/>
              <a:t>Subscribe to PCClist</a:t>
            </a:r>
          </a:p>
        </p:txBody>
      </p:sp>
      <p:sp>
        <p:nvSpPr>
          <p:cNvPr id="60418" name="Rectangle 3"/>
          <p:cNvSpPr>
            <a:spLocks noGrp="1" noChangeArrowheads="1"/>
          </p:cNvSpPr>
          <p:nvPr>
            <p:ph type="body" idx="1"/>
          </p:nvPr>
        </p:nvSpPr>
        <p:spPr/>
        <p:txBody>
          <a:bodyPr/>
          <a:lstStyle/>
          <a:p>
            <a:pPr eaLnBrk="1" hangingPunct="1"/>
            <a:r>
              <a:rPr lang="en-US" dirty="0"/>
              <a:t>Announcements, policy changes, discussions</a:t>
            </a:r>
          </a:p>
          <a:p>
            <a:pPr eaLnBrk="1" hangingPunct="1"/>
            <a:endParaRPr lang="en-US" dirty="0"/>
          </a:p>
          <a:p>
            <a:pPr eaLnBrk="1" hangingPunct="1"/>
            <a:r>
              <a:rPr lang="en-US" dirty="0"/>
              <a:t>List limited to contributing PCC libraries</a:t>
            </a:r>
          </a:p>
          <a:p>
            <a:pPr eaLnBrk="1" hangingPunct="1"/>
            <a:endParaRPr lang="en-US" dirty="0"/>
          </a:p>
          <a:p>
            <a:pPr eaLnBrk="1" hangingPunct="1"/>
            <a:r>
              <a:rPr lang="en-US" dirty="0"/>
              <a:t>Send message to PTCP to request subscription to </a:t>
            </a:r>
            <a:r>
              <a:rPr lang="en-US" dirty="0" err="1"/>
              <a:t>PCClist</a:t>
            </a:r>
            <a:r>
              <a:rPr lang="en-US" dirty="0"/>
              <a:t>: </a:t>
            </a:r>
            <a:r>
              <a:rPr lang="en-US" dirty="0">
                <a:hlinkClick r:id="rId3"/>
              </a:rPr>
              <a:t>coop@loc.gov</a:t>
            </a:r>
            <a:r>
              <a:rPr lang="en-US" dirty="0"/>
              <a:t>  </a:t>
            </a:r>
          </a:p>
          <a:p>
            <a:pPr eaLnBrk="1" hangingPunct="1">
              <a:buFontTx/>
              <a:buNone/>
            </a:pPr>
            <a:r>
              <a:rPr lang="en-US" dirty="0"/>
              <a:t>		</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6734A341-5F5C-4A44-B204-311F6BA134BE}" type="slidenum">
              <a:rPr lang="en-US"/>
              <a:pPr>
                <a:defRPr/>
              </a:pPr>
              <a:t>25</a:t>
            </a:fld>
            <a:endParaRPr lang="en-US"/>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0" y="277813"/>
            <a:ext cx="9144000" cy="1322387"/>
          </a:xfrm>
        </p:spPr>
        <p:txBody>
          <a:bodyPr/>
          <a:lstStyle/>
          <a:p>
            <a:pPr eaLnBrk="1" hangingPunct="1"/>
            <a:r>
              <a:rPr lang="en-US" sz="4000"/>
              <a:t>Guidelines : </a:t>
            </a:r>
            <a:br>
              <a:rPr lang="en-US" sz="4000"/>
            </a:br>
            <a:r>
              <a:rPr lang="en-US" sz="4000"/>
              <a:t>PCC Web page</a:t>
            </a:r>
          </a:p>
        </p:txBody>
      </p:sp>
      <p:sp>
        <p:nvSpPr>
          <p:cNvPr id="62466" name="Rectangle 3"/>
          <p:cNvSpPr>
            <a:spLocks noGrp="1" noChangeArrowheads="1"/>
          </p:cNvSpPr>
          <p:nvPr>
            <p:ph type="body" idx="1"/>
          </p:nvPr>
        </p:nvSpPr>
        <p:spPr>
          <a:xfrm>
            <a:off x="457200" y="2057400"/>
            <a:ext cx="8229600" cy="4530725"/>
          </a:xfrm>
        </p:spPr>
        <p:txBody>
          <a:bodyPr/>
          <a:lstStyle/>
          <a:p>
            <a:pPr eaLnBrk="1" hangingPunct="1"/>
            <a:r>
              <a:rPr lang="en-US"/>
              <a:t>PCC governance and programs</a:t>
            </a:r>
          </a:p>
          <a:p>
            <a:pPr eaLnBrk="1" hangingPunct="1"/>
            <a:r>
              <a:rPr lang="en-US"/>
              <a:t>Calendar</a:t>
            </a:r>
          </a:p>
          <a:p>
            <a:pPr eaLnBrk="1" hangingPunct="1"/>
            <a:r>
              <a:rPr lang="en-US"/>
              <a:t>Announcements, archives, statistics</a:t>
            </a:r>
          </a:p>
          <a:p>
            <a:pPr eaLnBrk="1" hangingPunct="1"/>
            <a:r>
              <a:rPr lang="en-US"/>
              <a:t>Documentation, FAQs, and links</a:t>
            </a:r>
          </a:p>
          <a:p>
            <a:pPr eaLnBrk="1" hangingPunct="1"/>
            <a:endParaRPr lang="en-US"/>
          </a:p>
          <a:p>
            <a:pPr eaLnBrk="1" hangingPunct="1">
              <a:buFontTx/>
              <a:buNone/>
            </a:pPr>
            <a:r>
              <a:rPr lang="en-US" sz="3600"/>
              <a:t>	</a:t>
            </a:r>
            <a:r>
              <a:rPr lang="en-US" sz="3600">
                <a:hlinkClick r:id="rId3"/>
              </a:rPr>
              <a:t>http://www.loc.gov/aba/pcc/</a:t>
            </a:r>
            <a:endParaRPr lang="en-US"/>
          </a:p>
          <a:p>
            <a:pPr eaLnBrk="1" hangingPunct="1"/>
            <a:endParaRPr lang="en-US"/>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F1BA06CD-8723-4FEF-A317-7B4F7373E8B3}" type="slidenum">
              <a:rPr lang="en-US"/>
              <a:pPr>
                <a:defRPr/>
              </a:pPr>
              <a:t>26</a:t>
            </a:fld>
            <a:endParaRPr lang="en-US"/>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0" y="76200"/>
            <a:ext cx="9144000" cy="1447800"/>
          </a:xfrm>
        </p:spPr>
        <p:txBody>
          <a:bodyPr/>
          <a:lstStyle/>
          <a:p>
            <a:pPr eaLnBrk="1" hangingPunct="1"/>
            <a:r>
              <a:rPr lang="en-US"/>
              <a:t>Guidelines : </a:t>
            </a:r>
            <a:br>
              <a:rPr lang="en-US"/>
            </a:br>
            <a:r>
              <a:rPr lang="en-US"/>
              <a:t>PCC Partners at ALA</a:t>
            </a:r>
          </a:p>
        </p:txBody>
      </p:sp>
      <p:sp>
        <p:nvSpPr>
          <p:cNvPr id="64514" name="Rectangle 3"/>
          <p:cNvSpPr>
            <a:spLocks noGrp="1" noChangeArrowheads="1"/>
          </p:cNvSpPr>
          <p:nvPr>
            <p:ph type="body" idx="1"/>
          </p:nvPr>
        </p:nvSpPr>
        <p:spPr>
          <a:xfrm>
            <a:off x="457200" y="1905000"/>
            <a:ext cx="8229600" cy="4225925"/>
          </a:xfrm>
        </p:spPr>
        <p:txBody>
          <a:bodyPr/>
          <a:lstStyle/>
          <a:p>
            <a:pPr eaLnBrk="1" hangingPunct="1"/>
            <a:r>
              <a:rPr lang="en-US" dirty="0"/>
              <a:t>PCC Participants meetings</a:t>
            </a:r>
          </a:p>
          <a:p>
            <a:pPr eaLnBrk="1" hangingPunct="1"/>
            <a:endParaRPr lang="en-US" dirty="0"/>
          </a:p>
          <a:p>
            <a:pPr eaLnBrk="1" hangingPunct="1"/>
            <a:r>
              <a:rPr lang="en-US" dirty="0"/>
              <a:t>PCC-at-Large meetings</a:t>
            </a:r>
          </a:p>
          <a:p>
            <a:pPr eaLnBrk="1" hangingPunct="1"/>
            <a:endParaRPr lang="en-US" dirty="0"/>
          </a:p>
          <a:p>
            <a:pPr eaLnBrk="1" hangingPunct="1"/>
            <a:r>
              <a:rPr lang="en-US" dirty="0"/>
              <a:t>Workshops available</a:t>
            </a:r>
          </a:p>
          <a:p>
            <a:pPr eaLnBrk="1" hangingPunct="1"/>
            <a:endParaRPr lang="en-US" dirty="0"/>
          </a:p>
          <a:p>
            <a:pPr eaLnBrk="1" hangingPunct="1"/>
            <a:r>
              <a:rPr lang="en-US" dirty="0"/>
              <a:t>Agendas and summaries on PCC web page</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23B9E1CC-22E5-4045-8B5C-8759FA29B77B}" type="slidenum">
              <a:rPr lang="en-US"/>
              <a:pPr>
                <a:defRPr/>
              </a:pPr>
              <a:t>27</a:t>
            </a:fld>
            <a:endParaRPr lang="en-US"/>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4000"/>
              <a:t>Guidelines : </a:t>
            </a:r>
            <a:br>
              <a:rPr lang="en-US" sz="4000"/>
            </a:br>
            <a:r>
              <a:rPr lang="en-US" sz="4000"/>
              <a:t>Other Training</a:t>
            </a:r>
          </a:p>
        </p:txBody>
      </p:sp>
      <p:sp>
        <p:nvSpPr>
          <p:cNvPr id="28676" name="Rectangle 3"/>
          <p:cNvSpPr>
            <a:spLocks noGrp="1" noChangeArrowheads="1"/>
          </p:cNvSpPr>
          <p:nvPr>
            <p:ph type="body" idx="1"/>
          </p:nvPr>
        </p:nvSpPr>
        <p:spPr>
          <a:xfrm>
            <a:off x="457200" y="1946275"/>
            <a:ext cx="8229600" cy="4073525"/>
          </a:xfrm>
        </p:spPr>
        <p:txBody>
          <a:bodyPr rtlCol="0">
            <a:normAutofit fontScale="85000" lnSpcReduction="20000"/>
          </a:bodyPr>
          <a:lstStyle/>
          <a:p>
            <a:pPr lvl="0"/>
            <a:r>
              <a:rPr lang="en-US" u="sng" dirty="0">
                <a:hlinkClick r:id="rId3"/>
              </a:rPr>
              <a:t>NACO Series training</a:t>
            </a:r>
            <a:endParaRPr lang="en-US" dirty="0"/>
          </a:p>
          <a:p>
            <a:pPr marL="0" indent="0">
              <a:buNone/>
            </a:pPr>
            <a:r>
              <a:rPr lang="en-US" dirty="0"/>
              <a:t>Self-paced training for NACO Program members who are already contributing name authority records and who wish to begin contributing series authority records</a:t>
            </a:r>
          </a:p>
          <a:p>
            <a:pPr marL="0" indent="0">
              <a:buNone/>
            </a:pPr>
            <a:endParaRPr lang="en-US" dirty="0"/>
          </a:p>
          <a:p>
            <a:pPr lvl="0"/>
            <a:r>
              <a:rPr lang="en-US" u="sng" dirty="0">
                <a:hlinkClick r:id="rId4"/>
              </a:rPr>
              <a:t>Library of Congress Subject Headings: Online Training</a:t>
            </a:r>
            <a:endParaRPr lang="en-US" dirty="0"/>
          </a:p>
          <a:p>
            <a:pPr marL="0" lvl="0" indent="0">
              <a:buNone/>
            </a:pPr>
            <a:r>
              <a:rPr lang="en-US" dirty="0"/>
              <a:t>Comprehensive training on the structure and assignment of Library of Congress Subject Headings (LCSH). Units are divided into two or more modules, each of which consists of a lecture and one or more quizzes</a:t>
            </a:r>
          </a:p>
          <a:p>
            <a:pPr eaLnBrk="1" fontAlgn="auto" hangingPunct="1">
              <a:lnSpc>
                <a:spcPct val="90000"/>
              </a:lnSpc>
              <a:spcAft>
                <a:spcPts val="0"/>
              </a:spcAft>
              <a:buFont typeface="Arial" pitchFamily="34" charset="0"/>
              <a:buChar char="•"/>
              <a:defRPr/>
            </a:pPr>
            <a:endParaRPr lang="en-US" dirty="0"/>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B9F739A5-AD89-49B9-9B8B-7BF960041535}" type="slidenum">
              <a:rPr lang="en-US"/>
              <a:pPr>
                <a:defRPr/>
              </a:pPr>
              <a:t>28</a:t>
            </a:fld>
            <a:endParaRPr lang="en-US"/>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pPr eaLnBrk="1" hangingPunct="1"/>
            <a:r>
              <a:rPr lang="en-US"/>
              <a:t>Evaluations </a:t>
            </a:r>
          </a:p>
        </p:txBody>
      </p:sp>
      <p:sp>
        <p:nvSpPr>
          <p:cNvPr id="68610" name="Rectangle 3"/>
          <p:cNvSpPr>
            <a:spLocks noGrp="1" noChangeArrowheads="1"/>
          </p:cNvSpPr>
          <p:nvPr>
            <p:ph type="body" idx="1"/>
          </p:nvPr>
        </p:nvSpPr>
        <p:spPr>
          <a:xfrm>
            <a:off x="457200" y="1676400"/>
            <a:ext cx="8229600" cy="3921125"/>
          </a:xfrm>
        </p:spPr>
        <p:txBody>
          <a:bodyPr/>
          <a:lstStyle/>
          <a:p>
            <a:pPr eaLnBrk="1" hangingPunct="1">
              <a:buFontTx/>
              <a:buNone/>
            </a:pPr>
            <a:r>
              <a:rPr lang="en-US"/>
              <a:t>Online evaluation form</a:t>
            </a:r>
          </a:p>
          <a:p>
            <a:pPr eaLnBrk="1" hangingPunct="1">
              <a:buFontTx/>
              <a:buNone/>
            </a:pPr>
            <a:r>
              <a:rPr lang="en-US">
                <a:hlinkClick r:id="rId3"/>
              </a:rPr>
              <a:t>https://www.surveymonkey.com/s/7VWG372</a:t>
            </a:r>
            <a:endParaRPr lang="en-US"/>
          </a:p>
          <a:p>
            <a:pPr eaLnBrk="1" hangingPunct="1">
              <a:buFontTx/>
              <a:buNone/>
            </a:pPr>
            <a:endParaRPr lang="en-US"/>
          </a:p>
          <a:p>
            <a:pPr eaLnBrk="1" hangingPunct="1">
              <a:buFontTx/>
              <a:buNone/>
            </a:pPr>
            <a:r>
              <a:rPr lang="en-US"/>
              <a:t>Please do this NOW!</a:t>
            </a:r>
          </a:p>
        </p:txBody>
      </p:sp>
      <p:sp>
        <p:nvSpPr>
          <p:cNvPr id="68611" name="Text Box 4"/>
          <p:cNvSpPr txBox="1">
            <a:spLocks noChangeArrowheads="1"/>
          </p:cNvSpPr>
          <p:nvPr/>
        </p:nvSpPr>
        <p:spPr bwMode="auto">
          <a:xfrm flipV="1">
            <a:off x="1066800" y="5029200"/>
            <a:ext cx="5502275" cy="366713"/>
          </a:xfrm>
          <a:prstGeom prst="rect">
            <a:avLst/>
          </a:prstGeom>
          <a:noFill/>
          <a:ln w="9525">
            <a:noFill/>
            <a:miter lim="800000"/>
            <a:headEnd/>
            <a:tailEnd/>
          </a:ln>
        </p:spPr>
        <p:txBody>
          <a:bodyPr rot="10800000">
            <a:spAutoFit/>
          </a:bodyPr>
          <a:lstStyle/>
          <a:p>
            <a:pPr>
              <a:spcBef>
                <a:spcPct val="50000"/>
              </a:spcBef>
            </a:pPr>
            <a:endParaRPr lang="en-US">
              <a:latin typeface="Bradley Hand ITC" pitchFamily="66" charset="0"/>
              <a:cs typeface="Tahoma" pitchFamily="34" charset="0"/>
            </a:endParaRP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57E0E27F-B84E-47B5-98E1-381DF043ED53}" type="slidenum">
              <a:rPr lang="en-US"/>
              <a:pPr>
                <a:defRPr/>
              </a:pPr>
              <a:t>29</a:t>
            </a:fld>
            <a:endParaRPr lang="en-US"/>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a:t>May the way be clear … 			and the future bright!</a:t>
            </a:r>
          </a:p>
        </p:txBody>
      </p:sp>
      <p:pic>
        <p:nvPicPr>
          <p:cNvPr id="70658" name="Picture 4" descr="BD07270_"/>
          <p:cNvPicPr>
            <a:picLocks noGrp="1" noChangeAspect="1" noChangeArrowheads="1"/>
          </p:cNvPicPr>
          <p:nvPr>
            <p:ph type="body" idx="1"/>
          </p:nvPr>
        </p:nvPicPr>
        <p:blipFill>
          <a:blip r:embed="rId3"/>
          <a:srcRect/>
          <a:stretch>
            <a:fillRect/>
          </a:stretch>
        </p:blipFill>
        <p:spPr>
          <a:xfrm>
            <a:off x="457200" y="1828800"/>
            <a:ext cx="8153400" cy="4114800"/>
          </a:xfrm>
        </p:spPr>
      </p:pic>
      <p:sp>
        <p:nvSpPr>
          <p:cNvPr id="70659" name="Text Box 5"/>
          <p:cNvSpPr txBox="1">
            <a:spLocks noChangeArrowheads="1"/>
          </p:cNvSpPr>
          <p:nvPr/>
        </p:nvSpPr>
        <p:spPr bwMode="auto">
          <a:xfrm>
            <a:off x="3962400" y="3505200"/>
            <a:ext cx="1447800" cy="457200"/>
          </a:xfrm>
          <a:prstGeom prst="rect">
            <a:avLst/>
          </a:prstGeom>
          <a:noFill/>
          <a:ln w="9525">
            <a:noFill/>
            <a:miter lim="800000"/>
            <a:headEnd/>
            <a:tailEnd/>
          </a:ln>
        </p:spPr>
        <p:txBody>
          <a:bodyPr>
            <a:spAutoFit/>
          </a:bodyPr>
          <a:lstStyle/>
          <a:p>
            <a:pPr>
              <a:spcBef>
                <a:spcPct val="50000"/>
              </a:spcBef>
            </a:pPr>
            <a:r>
              <a:rPr lang="en-US" sz="2400" b="1">
                <a:cs typeface="Tahoma" pitchFamily="34" charset="0"/>
              </a:rPr>
              <a:t>“NARs”</a:t>
            </a:r>
          </a:p>
        </p:txBody>
      </p:sp>
      <p:sp>
        <p:nvSpPr>
          <p:cNvPr id="2" name="Footer Placeholder 1"/>
          <p:cNvSpPr>
            <a:spLocks noGrp="1"/>
          </p:cNvSpPr>
          <p:nvPr>
            <p:ph type="ftr" sz="quarter" idx="11"/>
          </p:nvPr>
        </p:nvSpPr>
        <p:spPr/>
        <p:txBody>
          <a:bodyPr/>
          <a:lstStyle/>
          <a:p>
            <a:pPr>
              <a:defRPr/>
            </a:pPr>
            <a:r>
              <a:rPr lang="en-US"/>
              <a:t>Module 8. NACO Administration</a:t>
            </a:r>
          </a:p>
        </p:txBody>
      </p:sp>
      <p:sp>
        <p:nvSpPr>
          <p:cNvPr id="3" name="Slide Number Placeholder 2"/>
          <p:cNvSpPr>
            <a:spLocks noGrp="1"/>
          </p:cNvSpPr>
          <p:nvPr>
            <p:ph type="sldNum" sz="quarter" idx="12"/>
          </p:nvPr>
        </p:nvSpPr>
        <p:spPr/>
        <p:txBody>
          <a:bodyPr/>
          <a:lstStyle/>
          <a:p>
            <a:pPr>
              <a:defRPr/>
            </a:pPr>
            <a:fld id="{A4731054-76C5-41B4-A6EA-73A60D826A4E}" type="slidenum">
              <a:rPr lang="en-US"/>
              <a:pPr>
                <a:defRPr/>
              </a:pPr>
              <a:t>30</a:t>
            </a:fld>
            <a:endParaRPr lang="en-US"/>
          </a:p>
        </p:txBody>
      </p:sp>
    </p:spTree>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1577</TotalTime>
  <Words>2824</Words>
  <Application>Microsoft Office PowerPoint</Application>
  <PresentationFormat>On-screen Show (4:3)</PresentationFormat>
  <Paragraphs>349</Paragraphs>
  <Slides>30</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Bradley Hand ITC</vt:lpstr>
      <vt:lpstr>Calibri</vt:lpstr>
      <vt:lpstr>Tahoma</vt:lpstr>
      <vt:lpstr>Office Theme</vt:lpstr>
      <vt:lpstr>NACO Administration </vt:lpstr>
      <vt:lpstr>Questions?</vt:lpstr>
      <vt:lpstr>Guidelines :  Information Provided</vt:lpstr>
      <vt:lpstr>Guidelines :  Review Period</vt:lpstr>
      <vt:lpstr>Guidelines :  Connexion Review Procedures</vt:lpstr>
      <vt:lpstr>Connexion Review Procedures :  Submit for Review: click on Action, Submit for Review</vt:lpstr>
      <vt:lpstr>Connexion Review Procedures :  Submit for Review: fill in the OCLC symbol of the reviewer</vt:lpstr>
      <vt:lpstr>Guidelines :  Connexion Authority Help</vt:lpstr>
      <vt:lpstr>Guidelines :  Sending Records for Review</vt:lpstr>
      <vt:lpstr>Guidelines :  Non-Latin Script Records</vt:lpstr>
      <vt:lpstr>Guidelines :  Review Objectives</vt:lpstr>
      <vt:lpstr>Guidelines :  After Independence</vt:lpstr>
      <vt:lpstr>Guidelines : After Independence  Reporting Duplicates and BFM</vt:lpstr>
      <vt:lpstr>Guidelines : After Independence  Non-Reportable Duplicates     </vt:lpstr>
      <vt:lpstr> Guidelines : After Independence   Reportable Duplicates</vt:lpstr>
      <vt:lpstr>Guidelines : After Independence  Duplicate/BFM Message</vt:lpstr>
      <vt:lpstr>Guidelines : After Independence  Duplicate/BFM Reports</vt:lpstr>
      <vt:lpstr>Guidelines : Duplicate/BFM Reports in Review Process</vt:lpstr>
      <vt:lpstr>Guidelines :  Keep Work Current </vt:lpstr>
      <vt:lpstr>Guidelines :  One NACO Contact</vt:lpstr>
      <vt:lpstr>Guidelines :  Keep In Touch</vt:lpstr>
      <vt:lpstr>Guidelines :  Enter Your Statistics</vt:lpstr>
      <vt:lpstr>Guidelines :  Track Your Contributions</vt:lpstr>
      <vt:lpstr>Guidelines :  Training Resources Online</vt:lpstr>
      <vt:lpstr>Guidelines :  Subscribe to PCClist</vt:lpstr>
      <vt:lpstr>Guidelines :  PCC Web page</vt:lpstr>
      <vt:lpstr>Guidelines :  PCC Partners at ALA</vt:lpstr>
      <vt:lpstr>Guidelines :  Other Training</vt:lpstr>
      <vt:lpstr>Evaluations </vt:lpstr>
      <vt:lpstr>May the way be clear …    and the future bright!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Gao, Fang H.</dc:creator>
  <cp:lastModifiedBy>Robert Maxwell</cp:lastModifiedBy>
  <cp:revision>33</cp:revision>
  <dcterms:created xsi:type="dcterms:W3CDTF">2013-05-06T20:07:09Z</dcterms:created>
  <dcterms:modified xsi:type="dcterms:W3CDTF">2024-05-16T15:38:05Z</dcterms:modified>
</cp:coreProperties>
</file>